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486" r:id="rId2"/>
    <p:sldId id="545" r:id="rId3"/>
    <p:sldId id="544" r:id="rId4"/>
    <p:sldId id="437" r:id="rId5"/>
    <p:sldId id="547" r:id="rId6"/>
    <p:sldId id="556" r:id="rId7"/>
    <p:sldId id="554" r:id="rId8"/>
    <p:sldId id="555" r:id="rId9"/>
    <p:sldId id="548" r:id="rId10"/>
    <p:sldId id="549" r:id="rId11"/>
    <p:sldId id="401" r:id="rId12"/>
    <p:sldId id="449" r:id="rId13"/>
    <p:sldId id="553" r:id="rId14"/>
    <p:sldId id="546" r:id="rId15"/>
    <p:sldId id="552" r:id="rId16"/>
    <p:sldId id="550" r:id="rId17"/>
    <p:sldId id="551" r:id="rId18"/>
    <p:sldId id="45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0C765-6F1D-4ABD-91BF-F581F52EB3AA}" type="datetimeFigureOut">
              <a:rPr lang="en-US" smtClean="0"/>
              <a:t>8/22/2020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D4C4D-8761-4838-923E-960537AECCA9}" type="slidenum">
              <a:rPr lang="en-US" smtClean="0"/>
              <a:t>‹#›</a:t>
            </a:fld>
            <a:endParaRPr lang="en-US"/>
          </a:p>
        </p:txBody>
      </p:sp>
    </p:spTree>
    <p:extLst>
      <p:ext uri="{BB962C8B-B14F-4D97-AF65-F5344CB8AC3E}">
        <p14:creationId xmlns:p14="http://schemas.microsoft.com/office/powerpoint/2010/main" val="143804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note 1</a:t>
            </a:r>
          </a:p>
        </p:txBody>
      </p:sp>
      <p:sp>
        <p:nvSpPr>
          <p:cNvPr id="4" name="Slide Number Placeholder 3"/>
          <p:cNvSpPr>
            <a:spLocks noGrp="1"/>
          </p:cNvSpPr>
          <p:nvPr>
            <p:ph type="sldNum" sz="quarter" idx="10"/>
          </p:nvPr>
        </p:nvSpPr>
        <p:spPr/>
        <p:txBody>
          <a:bodyPr/>
          <a:lstStyle/>
          <a:p>
            <a:fld id="{DDC0E136-A7F4-40FE-B509-A15DC19B6B18}" type="slidenum">
              <a:rPr lang="en-US" smtClean="0"/>
              <a:t>1</a:t>
            </a:fld>
            <a:endParaRPr lang="en-US"/>
          </a:p>
        </p:txBody>
      </p:sp>
    </p:spTree>
    <p:extLst>
      <p:ext uri="{BB962C8B-B14F-4D97-AF65-F5344CB8AC3E}">
        <p14:creationId xmlns:p14="http://schemas.microsoft.com/office/powerpoint/2010/main" val="405777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596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PIBS/PMNH</a:t>
            </a:r>
            <a:r>
              <a:rPr lang="en-US" baseline="0" dirty="0"/>
              <a:t> vision and mission</a:t>
            </a:r>
            <a:endParaRPr lang="ar-SA" dirty="0"/>
          </a:p>
        </p:txBody>
      </p:sp>
      <p:sp>
        <p:nvSpPr>
          <p:cNvPr id="4" name="Slide Number Placeholder 3"/>
          <p:cNvSpPr>
            <a:spLocks noGrp="1"/>
          </p:cNvSpPr>
          <p:nvPr>
            <p:ph type="sldNum" sz="quarter" idx="10"/>
          </p:nvPr>
        </p:nvSpPr>
        <p:spPr/>
        <p:txBody>
          <a:bodyPr/>
          <a:lstStyle/>
          <a:p>
            <a:fld id="{DDC0E136-A7F4-40FE-B509-A15DC19B6B18}" type="slidenum">
              <a:rPr lang="en-US" smtClean="0"/>
              <a:t>10</a:t>
            </a:fld>
            <a:endParaRPr lang="en-US"/>
          </a:p>
        </p:txBody>
      </p:sp>
    </p:spTree>
    <p:extLst>
      <p:ext uri="{BB962C8B-B14F-4D97-AF65-F5344CB8AC3E}">
        <p14:creationId xmlns:p14="http://schemas.microsoft.com/office/powerpoint/2010/main" val="226832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CF7C504-CAB9-4140-8718-654AB3860F46}" type="datetimeFigureOut">
              <a:rPr lang="en-US" smtClean="0"/>
              <a:t>8/22/2020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D64800C-2C32-42DD-B83F-A7A8C952345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7C504-CAB9-4140-8718-654AB3860F46}"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7C504-CAB9-4140-8718-654AB3860F46}"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3" y="1680377"/>
            <a:ext cx="424799"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610701"/>
            <a:ext cx="8368200" cy="9147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986433"/>
            <a:ext cx="8368200" cy="4105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7249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7C504-CAB9-4140-8718-654AB3860F46}"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CF7C504-CAB9-4140-8718-654AB3860F46}"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D64800C-2C32-42DD-B83F-A7A8C952345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7C504-CAB9-4140-8718-654AB3860F46}"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CF7C504-CAB9-4140-8718-654AB3860F46}" type="datetimeFigureOut">
              <a:rPr lang="en-US" smtClean="0"/>
              <a:t>8/22/2020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CF7C504-CAB9-4140-8718-654AB3860F46}" type="datetimeFigureOut">
              <a:rPr lang="en-US" smtClean="0"/>
              <a:t>8/22/2020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7C504-CAB9-4140-8718-654AB3860F46}" type="datetimeFigureOut">
              <a:rPr lang="en-US" smtClean="0"/>
              <a:t>8/22/2020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7C504-CAB9-4140-8718-654AB3860F46}"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CF7C504-CAB9-4140-8718-654AB3860F46}"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4800C-2C32-42DD-B83F-A7A8C95234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CF7C504-CAB9-4140-8718-654AB3860F46}" type="datetimeFigureOut">
              <a:rPr lang="en-US" smtClean="0"/>
              <a:t>8/22/2020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64800C-2C32-42DD-B83F-A7A8C952345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8735" y="1975"/>
            <a:ext cx="9316109" cy="6880823"/>
            <a:chOff x="242906" y="72592"/>
            <a:chExt cx="9316109" cy="6880823"/>
          </a:xfrm>
        </p:grpSpPr>
        <p:pic>
          <p:nvPicPr>
            <p:cNvPr id="1026" name="Picture 2" descr="C:\Users\pmnh\Desktop\PMNH_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1406" y="1931103"/>
              <a:ext cx="2325861" cy="2100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66731" y="6614861"/>
              <a:ext cx="3192284" cy="338554"/>
            </a:xfrm>
            <a:prstGeom prst="rect">
              <a:avLst/>
            </a:prstGeom>
            <a:noFill/>
          </p:spPr>
          <p:txBody>
            <a:bodyPr wrap="none" rtlCol="0">
              <a:spAutoFit/>
            </a:bodyPr>
            <a:lstStyle/>
            <a:p>
              <a:r>
                <a:rPr lang="en-US" sz="1600" b="1" dirty="0">
                  <a:latin typeface="Helvetica" panose="020B0604020202020204" pitchFamily="34" charset="0"/>
                  <a:cs typeface="Helvetica" panose="020B0604020202020204" pitchFamily="34" charset="0"/>
                </a:rPr>
                <a:t>http://www.palestinenature.org</a:t>
              </a:r>
              <a:endParaRPr lang="en-US" sz="3200" b="1" dirty="0">
                <a:latin typeface="Helvetica" panose="020B0604020202020204" pitchFamily="34" charset="0"/>
                <a:cs typeface="Helvetica" panose="020B0604020202020204" pitchFamily="34" charset="0"/>
              </a:endParaRPr>
            </a:p>
          </p:txBody>
        </p:sp>
        <p:pic>
          <p:nvPicPr>
            <p:cNvPr id="1028" name="Picture 4" descr="http://qumsiyeh.org/home/mazinq.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65236" y="4148050"/>
              <a:ext cx="3880933" cy="2716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http://qumsiyeh.org/home/mazi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906" y="4194651"/>
              <a:ext cx="2581988" cy="2677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26110" y="333508"/>
              <a:ext cx="3132905" cy="913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2906" y="72592"/>
              <a:ext cx="6419913" cy="1200329"/>
            </a:xfrm>
            <a:prstGeom prst="rect">
              <a:avLst/>
            </a:prstGeom>
            <a:noFill/>
          </p:spPr>
          <p:txBody>
            <a:bodyPr wrap="square" lIns="91440" tIns="45720" rIns="91440" bIns="45720">
              <a:spAutoFit/>
            </a:bodyPr>
            <a:lstStyle/>
            <a:p>
              <a:r>
                <a:rPr lang="en-US" sz="3600" dirty="0"/>
                <a:t>The Science of Sustainability </a:t>
              </a:r>
            </a:p>
            <a:p>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rPr>
                <a:t>Prof.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rPr>
                <a:t>Mazin</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rPr>
                <a:t>Qumsiyeh</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endParaRPr>
            </a:p>
          </p:txBody>
        </p:sp>
        <p:sp>
          <p:nvSpPr>
            <p:cNvPr id="11" name="Rounded Rectangle 10"/>
            <p:cNvSpPr/>
            <p:nvPr/>
          </p:nvSpPr>
          <p:spPr>
            <a:xfrm>
              <a:off x="277324" y="1931103"/>
              <a:ext cx="3388934" cy="576000"/>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Helvetica" panose="020B0604020202020204" pitchFamily="34" charset="0"/>
                  <a:cs typeface="Helvetica" panose="020B0604020202020204" pitchFamily="34" charset="0"/>
                </a:rPr>
                <a:t>Founded a number of laboratories and organizations on human rights </a:t>
              </a:r>
            </a:p>
          </p:txBody>
        </p:sp>
        <p:sp>
          <p:nvSpPr>
            <p:cNvPr id="13" name="Rounded Rectangle 12"/>
            <p:cNvSpPr/>
            <p:nvPr/>
          </p:nvSpPr>
          <p:spPr>
            <a:xfrm>
              <a:off x="277324" y="1115096"/>
              <a:ext cx="3388934" cy="576000"/>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Helvetica" panose="020B0604020202020204" pitchFamily="34" charset="0"/>
                  <a:cs typeface="Helvetica" panose="020B0604020202020204" pitchFamily="34" charset="0"/>
                </a:rPr>
                <a:t>Previously at Duke and Yale University, now Bethlehem University.</a:t>
              </a:r>
            </a:p>
          </p:txBody>
        </p:sp>
        <p:sp>
          <p:nvSpPr>
            <p:cNvPr id="15" name="Rounded Rectangle 14"/>
            <p:cNvSpPr/>
            <p:nvPr/>
          </p:nvSpPr>
          <p:spPr>
            <a:xfrm>
              <a:off x="279196" y="3515279"/>
              <a:ext cx="3388934" cy="576000"/>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Helvetica" panose="020B0604020202020204" pitchFamily="34" charset="0"/>
                  <a:cs typeface="Helvetica" panose="020B0604020202020204" pitchFamily="34" charset="0"/>
                </a:rPr>
                <a:t>Clinical and Research Cytogenetics Laboratory, founded in 2009</a:t>
              </a:r>
            </a:p>
          </p:txBody>
        </p:sp>
        <p:sp>
          <p:nvSpPr>
            <p:cNvPr id="16" name="Rounded Rectangle 15"/>
            <p:cNvSpPr/>
            <p:nvPr/>
          </p:nvSpPr>
          <p:spPr>
            <a:xfrm>
              <a:off x="279196" y="2723191"/>
              <a:ext cx="3388934" cy="576000"/>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Helvetica" panose="020B0604020202020204" pitchFamily="34" charset="0"/>
                  <a:cs typeface="Helvetica" panose="020B0604020202020204" pitchFamily="34" charset="0"/>
                </a:rPr>
                <a:t>Palestine Museum of Natural History, founded in 2014</a:t>
              </a:r>
            </a:p>
          </p:txBody>
        </p:sp>
        <p:sp>
          <p:nvSpPr>
            <p:cNvPr id="4" name="Right Arrow 3"/>
            <p:cNvSpPr/>
            <p:nvPr/>
          </p:nvSpPr>
          <p:spPr>
            <a:xfrm>
              <a:off x="5436096" y="6318399"/>
              <a:ext cx="313407" cy="246756"/>
            </a:xfrm>
            <a:prstGeom prst="rightArrow">
              <a:avLst/>
            </a:prstGeom>
            <a:no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grpSp>
      <p:graphicFrame>
        <p:nvGraphicFramePr>
          <p:cNvPr id="6" name="Object 5"/>
          <p:cNvGraphicFramePr>
            <a:graphicFrameLocks noChangeAspect="1"/>
          </p:cNvGraphicFramePr>
          <p:nvPr>
            <p:extLst>
              <p:ext uri="{D42A27DB-BD31-4B8C-83A1-F6EECF244321}">
                <p14:modId xmlns:p14="http://schemas.microsoft.com/office/powerpoint/2010/main" val="1924754519"/>
              </p:ext>
            </p:extLst>
          </p:nvPr>
        </p:nvGraphicFramePr>
        <p:xfrm>
          <a:off x="6423010" y="4141347"/>
          <a:ext cx="2329064" cy="2414213"/>
        </p:xfrm>
        <a:graphic>
          <a:graphicData uri="http://schemas.openxmlformats.org/presentationml/2006/ole">
            <mc:AlternateContent xmlns:mc="http://schemas.openxmlformats.org/markup-compatibility/2006">
              <mc:Choice xmlns:v="urn:schemas-microsoft-com:vml" Requires="v">
                <p:oleObj spid="_x0000_s5156" name="Bitmap Image" r:id="rId8" imgW="2685714" imgH="2905531" progId="PBrush">
                  <p:embed/>
                </p:oleObj>
              </mc:Choice>
              <mc:Fallback>
                <p:oleObj name="Bitmap Image" r:id="rId8" imgW="2685714" imgH="2905531"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3010" y="4141347"/>
                        <a:ext cx="2329064" cy="2414213"/>
                      </a:xfrm>
                      <a:prstGeom prst="rect">
                        <a:avLst/>
                      </a:prstGeom>
                      <a:noFill/>
                      <a:ln>
                        <a:noFill/>
                      </a:ln>
                    </p:spPr>
                  </p:pic>
                </p:oleObj>
              </mc:Fallback>
            </mc:AlternateContent>
          </a:graphicData>
        </a:graphic>
      </p:graphicFrame>
      <p:pic>
        <p:nvPicPr>
          <p:cNvPr id="17" name="Picture 2" descr="http://qumsiyeh.org/sharingthelandofcanaan/sharingcover.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312442" y="1205981"/>
            <a:ext cx="1838549" cy="2935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6" descr="http://qumsiyeh.org/articlesinfrench/qumsiyehf.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76662" y="1176126"/>
            <a:ext cx="1922836" cy="2953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3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267" y="0"/>
            <a:ext cx="8491466" cy="4669979"/>
          </a:xfrm>
        </p:spPr>
        <p:txBody>
          <a:bodyPr/>
          <a:lstStyle/>
          <a:p>
            <a:r>
              <a:rPr lang="en-US" dirty="0"/>
              <a:t>Vision: sustainable human and natural communities</a:t>
            </a:r>
          </a:p>
          <a:p>
            <a:r>
              <a:rPr lang="en-US" dirty="0"/>
              <a:t>Mission: Research, Education, Conservation</a:t>
            </a:r>
          </a:p>
          <a:p>
            <a:r>
              <a:rPr lang="en-US" b="1" dirty="0"/>
              <a:t>Motto: Respect </a:t>
            </a:r>
            <a:r>
              <a:rPr lang="en-US" b="1" i="1" dirty="0"/>
              <a:t>For ourselves, for others, and for nature</a:t>
            </a:r>
          </a:p>
          <a:p>
            <a:pPr lvl="2"/>
            <a:r>
              <a:rPr lang="en-US" dirty="0"/>
              <a:t>Impact Orientated</a:t>
            </a:r>
          </a:p>
          <a:p>
            <a:endParaRPr lang="en-US" dirty="0"/>
          </a:p>
        </p:txBody>
      </p:sp>
      <p:pic>
        <p:nvPicPr>
          <p:cNvPr id="5" name="Picture 2" descr="No automatic alt tex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023" y="2142255"/>
            <a:ext cx="4765501" cy="4765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nvGraphicFramePr>
        <p:xfrm>
          <a:off x="805836" y="3356992"/>
          <a:ext cx="3246396" cy="3367005"/>
        </p:xfrm>
        <a:graphic>
          <a:graphicData uri="http://schemas.openxmlformats.org/presentationml/2006/ole">
            <mc:AlternateContent xmlns:mc="http://schemas.openxmlformats.org/markup-compatibility/2006">
              <mc:Choice xmlns:v="urn:schemas-microsoft-com:vml" Requires="v">
                <p:oleObj spid="_x0000_s6150" name="Bitmap Image" r:id="rId5" imgW="2685714" imgH="2905531" progId="PBrush">
                  <p:embed/>
                </p:oleObj>
              </mc:Choice>
              <mc:Fallback>
                <p:oleObj name="Bitmap Image" r:id="rId5" imgW="2685714" imgH="29055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36" y="3356992"/>
                        <a:ext cx="3246396" cy="33670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1760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C:\Users\pmnh\Desktop\Stuff\DSCN67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L:\use\LDSCN90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7" y="3417917"/>
            <a:ext cx="4572000" cy="343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PMNH.Admin\Desktop\Camera\20190408_15245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8576" y="36513"/>
            <a:ext cx="3586957" cy="2615119"/>
          </a:xfrm>
          <a:prstGeom prst="rect">
            <a:avLst/>
          </a:prstGeom>
          <a:noFill/>
          <a:ln>
            <a:noFill/>
          </a:ln>
        </p:spPr>
      </p:pic>
      <p:pic>
        <p:nvPicPr>
          <p:cNvPr id="12" name="Picture 11" descr="C:\Users\pmnh\Desktop\IMG_0364re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6393" y="4183459"/>
            <a:ext cx="3959412" cy="2638762"/>
          </a:xfrm>
          <a:prstGeom prst="rect">
            <a:avLst/>
          </a:prstGeom>
          <a:noFill/>
          <a:ln>
            <a:noFill/>
          </a:ln>
        </p:spPr>
      </p:pic>
      <p:pic>
        <p:nvPicPr>
          <p:cNvPr id="13" name="Picture 2" descr="C:\Users\pmnh\Documents\Promotion-presentations\PMNH--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6610" y="6219295"/>
            <a:ext cx="162892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Christian Zaknoun\Desktop\downlo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6398" y="6219295"/>
            <a:ext cx="5602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sers\PMNH.Admin\Desktop\Camera\20190406_161116.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2231916"/>
            <a:ext cx="3672408" cy="2637243"/>
          </a:xfrm>
          <a:prstGeom prst="rect">
            <a:avLst/>
          </a:prstGeom>
          <a:noFill/>
          <a:ln>
            <a:noFill/>
          </a:ln>
        </p:spPr>
      </p:pic>
    </p:spTree>
    <p:extLst>
      <p:ext uri="{BB962C8B-B14F-4D97-AF65-F5344CB8AC3E}">
        <p14:creationId xmlns:p14="http://schemas.microsoft.com/office/powerpoint/2010/main" val="154089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mnh\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301"/>
            <a:ext cx="7128792" cy="67138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32656"/>
            <a:ext cx="2436385" cy="361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3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6" y="0"/>
            <a:ext cx="3475994" cy="620688"/>
          </a:xfrm>
        </p:spPr>
        <p:txBody>
          <a:bodyPr>
            <a:normAutofit fontScale="90000"/>
          </a:bodyPr>
          <a:lstStyle/>
          <a:p>
            <a:r>
              <a:rPr lang="en-US" dirty="0"/>
              <a:t>Conclusions</a:t>
            </a:r>
          </a:p>
        </p:txBody>
      </p:sp>
      <p:sp>
        <p:nvSpPr>
          <p:cNvPr id="3" name="Content Placeholder 2"/>
          <p:cNvSpPr>
            <a:spLocks noGrp="1"/>
          </p:cNvSpPr>
          <p:nvPr>
            <p:ph idx="1"/>
          </p:nvPr>
        </p:nvSpPr>
        <p:spPr>
          <a:xfrm>
            <a:off x="-12626" y="908720"/>
            <a:ext cx="5736754" cy="5760640"/>
          </a:xfrm>
        </p:spPr>
        <p:txBody>
          <a:bodyPr>
            <a:normAutofit/>
          </a:bodyPr>
          <a:lstStyle/>
          <a:p>
            <a:pPr marL="514350" indent="-514350">
              <a:buAutoNum type="arabicParenR"/>
            </a:pPr>
            <a:r>
              <a:rPr lang="en-US" dirty="0"/>
              <a:t>Academia and research will continue to suffer and quality deteriorate unless freedom is achieved</a:t>
            </a:r>
          </a:p>
          <a:p>
            <a:pPr marL="514350" indent="-514350">
              <a:buAutoNum type="arabicParenR"/>
            </a:pPr>
            <a:r>
              <a:rPr lang="en-US" dirty="0"/>
              <a:t>Much can be done under very difficult circumstances </a:t>
            </a:r>
          </a:p>
          <a:p>
            <a:pPr marL="514350" indent="-514350">
              <a:buAutoNum type="arabicParenR"/>
            </a:pPr>
            <a:r>
              <a:rPr lang="en-US" dirty="0"/>
              <a:t>Popular resistance was damaged by political structures locally and globally</a:t>
            </a:r>
          </a:p>
          <a:p>
            <a:pPr marL="514350" indent="-514350">
              <a:buAutoNum type="arabicParenR"/>
            </a:pPr>
            <a:r>
              <a:rPr lang="en-US" dirty="0"/>
              <a:t>People pressure such as by BDS works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371" y="1772816"/>
            <a:ext cx="3478591" cy="474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24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6502"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0417" y="3572496"/>
            <a:ext cx="3515691" cy="2841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DFCA"/>
                </a:solidFill>
                <a:miter lim="800000"/>
                <a:headEnd/>
                <a:tailEnd/>
              </a14:hiddenLine>
            </a:ext>
          </a:extLst>
        </p:spPr>
      </p:pic>
      <p:sp>
        <p:nvSpPr>
          <p:cNvPr id="106504" name="Rectangle 8"/>
          <p:cNvSpPr>
            <a:spLocks/>
          </p:cNvSpPr>
          <p:nvPr/>
        </p:nvSpPr>
        <p:spPr bwMode="auto">
          <a:xfrm>
            <a:off x="182563" y="-152400"/>
            <a:ext cx="8534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39686" bIns="0" anchor="b"/>
          <a:lstStyle>
            <a:lvl1pPr marL="38100">
              <a:defRPr sz="1200">
                <a:solidFill>
                  <a:schemeClr val="tx1"/>
                </a:solidFill>
                <a:latin typeface="Times" charset="0"/>
              </a:defRPr>
            </a:lvl1pPr>
            <a:lvl2pPr>
              <a:defRPr sz="1200">
                <a:solidFill>
                  <a:schemeClr val="tx1"/>
                </a:solidFill>
                <a:latin typeface="Times" charset="0"/>
              </a:defRPr>
            </a:lvl2pPr>
            <a:lvl3pPr>
              <a:defRPr sz="1200">
                <a:solidFill>
                  <a:schemeClr val="tx1"/>
                </a:solidFill>
                <a:latin typeface="Times" charset="0"/>
              </a:defRPr>
            </a:lvl3pPr>
            <a:lvl4pPr>
              <a:defRPr sz="1200">
                <a:solidFill>
                  <a:schemeClr val="tx1"/>
                </a:solidFill>
                <a:latin typeface="Times" charset="0"/>
              </a:defRPr>
            </a:lvl4pPr>
            <a:lvl5pPr>
              <a:defRPr sz="1200">
                <a:solidFill>
                  <a:schemeClr val="tx1"/>
                </a:solidFill>
                <a:latin typeface="Times" charset="0"/>
              </a:defRPr>
            </a:lvl5pPr>
            <a:lvl6pPr fontAlgn="base">
              <a:spcBef>
                <a:spcPct val="0"/>
              </a:spcBef>
              <a:spcAft>
                <a:spcPct val="0"/>
              </a:spcAft>
              <a:defRPr sz="1200">
                <a:solidFill>
                  <a:schemeClr val="tx1"/>
                </a:solidFill>
                <a:latin typeface="Times" charset="0"/>
              </a:defRPr>
            </a:lvl6pPr>
            <a:lvl7pPr fontAlgn="base">
              <a:spcBef>
                <a:spcPct val="0"/>
              </a:spcBef>
              <a:spcAft>
                <a:spcPct val="0"/>
              </a:spcAft>
              <a:defRPr sz="1200">
                <a:solidFill>
                  <a:schemeClr val="tx1"/>
                </a:solidFill>
                <a:latin typeface="Times" charset="0"/>
              </a:defRPr>
            </a:lvl7pPr>
            <a:lvl8pPr fontAlgn="base">
              <a:spcBef>
                <a:spcPct val="0"/>
              </a:spcBef>
              <a:spcAft>
                <a:spcPct val="0"/>
              </a:spcAft>
              <a:defRPr sz="1200">
                <a:solidFill>
                  <a:schemeClr val="tx1"/>
                </a:solidFill>
                <a:latin typeface="Times" charset="0"/>
              </a:defRPr>
            </a:lvl8pPr>
            <a:lvl9pPr fontAlgn="base">
              <a:spcBef>
                <a:spcPct val="0"/>
              </a:spcBef>
              <a:spcAft>
                <a:spcPct val="0"/>
              </a:spcAft>
              <a:defRPr sz="1200">
                <a:solidFill>
                  <a:schemeClr val="tx1"/>
                </a:solidFill>
                <a:latin typeface="Times" charset="0"/>
              </a:defRPr>
            </a:lvl9pPr>
          </a:lstStyle>
          <a:p>
            <a:pPr algn="ctr">
              <a:lnSpc>
                <a:spcPct val="90000"/>
              </a:lnSpc>
            </a:pPr>
            <a:endParaRPr lang="en-US" altLang="en-US" sz="3600" b="1" dirty="0">
              <a:solidFill>
                <a:srgbClr val="FAFD00"/>
              </a:solidFill>
              <a:latin typeface="Book Antiqua" charset="0"/>
              <a:ea typeface="Book Antiqua" charset="0"/>
              <a:cs typeface="Book Antiqua" charset="0"/>
              <a:sym typeface="Book Antiqua" charset="0"/>
            </a:endParaRPr>
          </a:p>
        </p:txBody>
      </p:sp>
      <p:sp>
        <p:nvSpPr>
          <p:cNvPr id="10" name="Title 1"/>
          <p:cNvSpPr txBox="1">
            <a:spLocks/>
          </p:cNvSpPr>
          <p:nvPr/>
        </p:nvSpPr>
        <p:spPr>
          <a:xfrm>
            <a:off x="596497" y="290817"/>
            <a:ext cx="7920000" cy="523265"/>
          </a:xfrm>
          <a:prstGeom prst="rect">
            <a:avLst/>
          </a:prstGeom>
        </p:spPr>
        <p:txBody>
          <a:bodyPr vert="horz" lIns="91425" tIns="91425" rIns="91425" bIns="91425" rtlCol="0" anchor="b" anchorCtr="0">
            <a:noAutofit/>
          </a:bodyPr>
          <a:lstStyle>
            <a:lvl1pPr lvl="0" algn="ctr" defTabSz="914400" rtl="0" eaLnBrk="1" latinLnBrk="0" hangingPunct="1">
              <a:spcBef>
                <a:spcPts val="0"/>
              </a:spcBef>
              <a:buNone/>
              <a:defRPr sz="44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rPr>
              <a:t>Palestinian Civil Society Call to Action 2005</a:t>
            </a:r>
          </a:p>
        </p:txBody>
      </p:sp>
      <p:sp>
        <p:nvSpPr>
          <p:cNvPr id="12" name="Rounded Rectangle 11"/>
          <p:cNvSpPr/>
          <p:nvPr/>
        </p:nvSpPr>
        <p:spPr>
          <a:xfrm>
            <a:off x="612001" y="970856"/>
            <a:ext cx="3527952" cy="2170112"/>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Boycott</a:t>
            </a:r>
          </a:p>
          <a:p>
            <a:pPr lvl="0" algn="ctr"/>
            <a:endParaRPr lang="en-US" b="1" dirty="0">
              <a:solidFill>
                <a:schemeClr val="tx1"/>
              </a:solidFill>
            </a:endParaRPr>
          </a:p>
          <a:p>
            <a:pPr lvl="0" algn="ctr"/>
            <a:r>
              <a:rPr lang="en-US" dirty="0">
                <a:solidFill>
                  <a:schemeClr val="tx1"/>
                </a:solidFill>
              </a:rPr>
              <a:t>Form of pressure through non-cooperation.</a:t>
            </a:r>
          </a:p>
          <a:p>
            <a:pPr lvl="0" algn="ctr"/>
            <a:r>
              <a:rPr lang="en-US" dirty="0">
                <a:solidFill>
                  <a:schemeClr val="tx1"/>
                </a:solidFill>
              </a:rPr>
              <a:t>Consumer actions include academic, cultural, sports, and product boycott.</a:t>
            </a:r>
          </a:p>
        </p:txBody>
      </p:sp>
      <p:sp>
        <p:nvSpPr>
          <p:cNvPr id="13" name="Rounded Rectangle 12"/>
          <p:cNvSpPr/>
          <p:nvPr/>
        </p:nvSpPr>
        <p:spPr>
          <a:xfrm>
            <a:off x="591933" y="3501008"/>
            <a:ext cx="3456000" cy="2340000"/>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Divestment</a:t>
            </a:r>
          </a:p>
          <a:p>
            <a:pPr lvl="0" algn="ctr"/>
            <a:endParaRPr lang="en-US" dirty="0">
              <a:solidFill>
                <a:schemeClr val="tx1"/>
              </a:solidFill>
            </a:endParaRPr>
          </a:p>
          <a:p>
            <a:pPr lvl="0" algn="ctr"/>
            <a:r>
              <a:rPr lang="en-US" dirty="0">
                <a:solidFill>
                  <a:schemeClr val="tx1"/>
                </a:solidFill>
              </a:rPr>
              <a:t>The selling of stocks or bonds from a company profiting from unjust practices. This is done by institutional investors like churches and universities. </a:t>
            </a:r>
          </a:p>
        </p:txBody>
      </p:sp>
      <p:sp>
        <p:nvSpPr>
          <p:cNvPr id="14" name="Rounded Rectangle 13"/>
          <p:cNvSpPr/>
          <p:nvPr/>
        </p:nvSpPr>
        <p:spPr>
          <a:xfrm>
            <a:off x="4860031" y="937653"/>
            <a:ext cx="3656465" cy="2236518"/>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Sanctions</a:t>
            </a:r>
          </a:p>
          <a:p>
            <a:pPr lvl="0" algn="ctr"/>
            <a:endParaRPr lang="en-US" b="1" dirty="0">
              <a:solidFill>
                <a:schemeClr val="tx1"/>
              </a:solidFill>
            </a:endParaRPr>
          </a:p>
          <a:p>
            <a:pPr lvl="0" algn="ctr"/>
            <a:r>
              <a:rPr lang="en-US" dirty="0">
                <a:solidFill>
                  <a:schemeClr val="tx1"/>
                </a:solidFill>
              </a:rPr>
              <a:t>Economic  and diplomatic restrictions imposed by governments against other governments. </a:t>
            </a:r>
          </a:p>
        </p:txBody>
      </p:sp>
      <p:grpSp>
        <p:nvGrpSpPr>
          <p:cNvPr id="2" name="Group 1"/>
          <p:cNvGrpSpPr/>
          <p:nvPr/>
        </p:nvGrpSpPr>
        <p:grpSpPr>
          <a:xfrm>
            <a:off x="993850" y="6108773"/>
            <a:ext cx="2606964" cy="307777"/>
            <a:chOff x="984325" y="6108773"/>
            <a:chExt cx="2606964" cy="307777"/>
          </a:xfrm>
        </p:grpSpPr>
        <p:sp>
          <p:nvSpPr>
            <p:cNvPr id="106503" name="Rectangle 7"/>
            <p:cNvSpPr>
              <a:spLocks/>
            </p:cNvSpPr>
            <p:nvPr/>
          </p:nvSpPr>
          <p:spPr bwMode="auto">
            <a:xfrm>
              <a:off x="1358628" y="6108773"/>
              <a:ext cx="223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Times" charset="0"/>
                </a:defRPr>
              </a:lvl1pPr>
              <a:lvl2pPr>
                <a:defRPr sz="1200">
                  <a:solidFill>
                    <a:schemeClr val="tx1"/>
                  </a:solidFill>
                  <a:latin typeface="Times" charset="0"/>
                </a:defRPr>
              </a:lvl2pPr>
              <a:lvl3pPr>
                <a:defRPr sz="1200">
                  <a:solidFill>
                    <a:schemeClr val="tx1"/>
                  </a:solidFill>
                  <a:latin typeface="Times" charset="0"/>
                </a:defRPr>
              </a:lvl3pPr>
              <a:lvl4pPr>
                <a:defRPr sz="1200">
                  <a:solidFill>
                    <a:schemeClr val="tx1"/>
                  </a:solidFill>
                  <a:latin typeface="Times" charset="0"/>
                </a:defRPr>
              </a:lvl4pPr>
              <a:lvl5pPr>
                <a:defRPr sz="1200">
                  <a:solidFill>
                    <a:schemeClr val="tx1"/>
                  </a:solidFill>
                  <a:latin typeface="Times" charset="0"/>
                </a:defRPr>
              </a:lvl5pPr>
              <a:lvl6pPr fontAlgn="base">
                <a:spcBef>
                  <a:spcPct val="0"/>
                </a:spcBef>
                <a:spcAft>
                  <a:spcPct val="0"/>
                </a:spcAft>
                <a:defRPr sz="1200">
                  <a:solidFill>
                    <a:schemeClr val="tx1"/>
                  </a:solidFill>
                  <a:latin typeface="Times" charset="0"/>
                </a:defRPr>
              </a:lvl6pPr>
              <a:lvl7pPr fontAlgn="base">
                <a:spcBef>
                  <a:spcPct val="0"/>
                </a:spcBef>
                <a:spcAft>
                  <a:spcPct val="0"/>
                </a:spcAft>
                <a:defRPr sz="1200">
                  <a:solidFill>
                    <a:schemeClr val="tx1"/>
                  </a:solidFill>
                  <a:latin typeface="Times" charset="0"/>
                </a:defRPr>
              </a:lvl7pPr>
              <a:lvl8pPr fontAlgn="base">
                <a:spcBef>
                  <a:spcPct val="0"/>
                </a:spcBef>
                <a:spcAft>
                  <a:spcPct val="0"/>
                </a:spcAft>
                <a:defRPr sz="1200">
                  <a:solidFill>
                    <a:schemeClr val="tx1"/>
                  </a:solidFill>
                  <a:latin typeface="Times" charset="0"/>
                </a:defRPr>
              </a:lvl8pPr>
              <a:lvl9pPr fontAlgn="base">
                <a:spcBef>
                  <a:spcPct val="0"/>
                </a:spcBef>
                <a:spcAft>
                  <a:spcPct val="0"/>
                </a:spcAft>
                <a:defRPr sz="1200">
                  <a:solidFill>
                    <a:schemeClr val="tx1"/>
                  </a:solidFill>
                  <a:latin typeface="Times" charset="0"/>
                </a:defRPr>
              </a:lvl9pPr>
            </a:lstStyle>
            <a:p>
              <a:r>
                <a:rPr lang="en-US" altLang="en-US" sz="2000" dirty="0">
                  <a:latin typeface="Helvetica" panose="020B0604020202020204" pitchFamily="34" charset="0"/>
                  <a:cs typeface="Helvetica" panose="020B0604020202020204" pitchFamily="34" charset="0"/>
                </a:rPr>
                <a:t>BDSmovement.net</a:t>
              </a:r>
            </a:p>
          </p:txBody>
        </p:sp>
        <p:sp>
          <p:nvSpPr>
            <p:cNvPr id="15" name="Right Arrow 14"/>
            <p:cNvSpPr/>
            <p:nvPr/>
          </p:nvSpPr>
          <p:spPr>
            <a:xfrm>
              <a:off x="984325" y="6134572"/>
              <a:ext cx="313407" cy="246756"/>
            </a:xfrm>
            <a:prstGeom prst="rightArrow">
              <a:avLst/>
            </a:prstGeom>
            <a:no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3231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p>
            <a:r>
              <a:rPr lang="en-US" sz="3600" dirty="0"/>
              <a:t>Importance of Questions and self-reflection</a:t>
            </a: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a:t>Do I want to be a </a:t>
            </a:r>
            <a:r>
              <a:rPr lang="en-US" dirty="0" err="1"/>
              <a:t>Ruhi</a:t>
            </a:r>
            <a:r>
              <a:rPr lang="en-US" dirty="0"/>
              <a:t> </a:t>
            </a:r>
            <a:r>
              <a:rPr lang="en-US" dirty="0" err="1"/>
              <a:t>Alkhalidi</a:t>
            </a:r>
            <a:r>
              <a:rPr lang="en-US" dirty="0"/>
              <a:t>/</a:t>
            </a:r>
            <a:r>
              <a:rPr lang="en-US" dirty="0" err="1"/>
              <a:t>Matiel</a:t>
            </a:r>
            <a:r>
              <a:rPr lang="en-US" dirty="0"/>
              <a:t> </a:t>
            </a:r>
            <a:r>
              <a:rPr lang="en-US" dirty="0" err="1"/>
              <a:t>Mughannam</a:t>
            </a:r>
            <a:r>
              <a:rPr lang="en-US" dirty="0"/>
              <a:t>/</a:t>
            </a:r>
            <a:r>
              <a:rPr lang="en-US" dirty="0" err="1"/>
              <a:t>Akram</a:t>
            </a:r>
            <a:r>
              <a:rPr lang="en-US" dirty="0"/>
              <a:t> </a:t>
            </a:r>
            <a:r>
              <a:rPr lang="en-US" dirty="0" err="1"/>
              <a:t>Zuaitar</a:t>
            </a:r>
            <a:r>
              <a:rPr lang="en-US" dirty="0"/>
              <a:t>/Hanna Mikhail </a:t>
            </a:r>
            <a:r>
              <a:rPr lang="en-US" b="1" dirty="0">
                <a:solidFill>
                  <a:srgbClr val="00B050"/>
                </a:solidFill>
              </a:rPr>
              <a:t>OR </a:t>
            </a:r>
            <a:r>
              <a:rPr lang="en-US" dirty="0"/>
              <a:t>a </a:t>
            </a:r>
            <a:r>
              <a:rPr lang="en-US" dirty="0" err="1"/>
              <a:t>Ragheb</a:t>
            </a:r>
            <a:r>
              <a:rPr lang="en-US" dirty="0"/>
              <a:t> </a:t>
            </a:r>
            <a:r>
              <a:rPr lang="en-US" dirty="0" err="1"/>
              <a:t>Nashashibi</a:t>
            </a:r>
            <a:r>
              <a:rPr lang="en-US" dirty="0"/>
              <a:t>/Mahmoud Abbas?</a:t>
            </a:r>
          </a:p>
          <a:p>
            <a:r>
              <a:rPr lang="en-US" dirty="0"/>
              <a:t>What is “Speaking Truth to Power”: Is my role mainly raising awareness while remaining comfortable/safe or is my role engagement in the field (ala the engaged intellectual - Basil </a:t>
            </a:r>
            <a:r>
              <a:rPr lang="en-US" dirty="0" err="1"/>
              <a:t>AlAraj</a:t>
            </a:r>
            <a:r>
              <a:rPr lang="en-US" dirty="0"/>
              <a:t>)?</a:t>
            </a:r>
          </a:p>
          <a:p>
            <a:r>
              <a:rPr lang="en-US" dirty="0"/>
              <a:t>Do I evolve my activism/take time to be more innovative or keep going today as I did years ago?</a:t>
            </a:r>
          </a:p>
          <a:p>
            <a:r>
              <a:rPr lang="en-US" dirty="0"/>
              <a:t>Strategy for liberation? And what is my positive image for a future (not merely a reaction!)?</a:t>
            </a:r>
          </a:p>
          <a:p>
            <a:r>
              <a:rPr lang="en-US" dirty="0"/>
              <a:t>Flexibility versus pragmatism? Safety vs Innovation?</a:t>
            </a:r>
          </a:p>
          <a:p>
            <a:r>
              <a:rPr lang="en-US" dirty="0"/>
              <a:t>When do I get off the train? “You can’t be neutral on a moving train” Howard Zinn</a:t>
            </a:r>
          </a:p>
        </p:txBody>
      </p:sp>
    </p:spTree>
    <p:extLst>
      <p:ext uri="{BB962C8B-B14F-4D97-AF65-F5344CB8AC3E}">
        <p14:creationId xmlns:p14="http://schemas.microsoft.com/office/powerpoint/2010/main" val="351448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222" y1="50336" x2="36594" y2="93020"/>
                        <a14:foregroundMark x1="52704" y1="92617" x2="92980" y2="49128"/>
                        <a14:foregroundMark x1="57422" y1="2685" x2="92980" y2="37047"/>
                        <a14:foregroundMark x1="96663" y1="4295" x2="78021" y2="8188"/>
                        <a14:foregroundMark x1="97929" y1="1477" x2="94476" y2="95436"/>
                        <a14:foregroundMark x1="97008" y1="94765" x2="52704" y2="92349"/>
                        <a14:foregroundMark x1="49252" y1="46577" x2="49252" y2="46577"/>
                        <a14:backgroundMark x1="44879" y1="44295" x2="44879" y2="44295"/>
                      </a14:backgroundRemoval>
                    </a14:imgEffect>
                  </a14:imgLayer>
                </a14:imgProps>
              </a:ext>
              <a:ext uri="{28A0092B-C50C-407E-A947-70E740481C1C}">
                <a14:useLocalDpi xmlns:a14="http://schemas.microsoft.com/office/drawing/2010/main"/>
              </a:ext>
            </a:extLst>
          </a:blip>
          <a:srcRect/>
          <a:stretch>
            <a:fillRect/>
          </a:stretch>
        </p:blipFill>
        <p:spPr bwMode="auto">
          <a:xfrm>
            <a:off x="377788" y="141120"/>
            <a:ext cx="8388424" cy="65757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77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6632"/>
            <a:ext cx="3735145" cy="4856063"/>
          </a:xfrm>
          <a:prstGeom prst="rect">
            <a:avLst/>
          </a:prstGeom>
        </p:spPr>
      </p:pic>
      <p:pic>
        <p:nvPicPr>
          <p:cNvPr id="3" name="Picture 2"/>
          <p:cNvPicPr>
            <a:picLocks noChangeAspect="1"/>
          </p:cNvPicPr>
          <p:nvPr/>
        </p:nvPicPr>
        <p:blipFill>
          <a:blip r:embed="rId3"/>
          <a:stretch>
            <a:fillRect/>
          </a:stretch>
        </p:blipFill>
        <p:spPr>
          <a:xfrm>
            <a:off x="3703548" y="0"/>
            <a:ext cx="5411108" cy="6741368"/>
          </a:xfrm>
          <a:prstGeom prst="rect">
            <a:avLst/>
          </a:prstGeom>
        </p:spPr>
      </p:pic>
    </p:spTree>
    <p:extLst>
      <p:ext uri="{BB962C8B-B14F-4D97-AF65-F5344CB8AC3E}">
        <p14:creationId xmlns:p14="http://schemas.microsoft.com/office/powerpoint/2010/main" val="300984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9888"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333" y="4725144"/>
            <a:ext cx="6042630" cy="222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92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a/a4/George_Gawl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 y="616909"/>
            <a:ext cx="3790950" cy="4191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orge Gaw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670" y="233641"/>
            <a:ext cx="2964330" cy="45329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4797152"/>
            <a:ext cx="8064895" cy="1754326"/>
          </a:xfrm>
          <a:prstGeom prst="rect">
            <a:avLst/>
          </a:prstGeom>
          <a:noFill/>
        </p:spPr>
        <p:txBody>
          <a:bodyPr wrap="square" rtlCol="0">
            <a:spAutoFit/>
          </a:bodyPr>
          <a:lstStyle/>
          <a:p>
            <a:r>
              <a:rPr lang="en-US" dirty="0"/>
              <a:t>"Tranquilization of Syria and the East: Observations and Practical Suggestions, in Furtherance of the Establishment of Jewish Colonies in Palestine, the Most Sober and Sensible Remedy for the Miseries of Asiatic Turkey.” 1845 report by Lieutenant Colonel George </a:t>
            </a:r>
            <a:r>
              <a:rPr lang="en-US" dirty="0" err="1"/>
              <a:t>Gawler</a:t>
            </a:r>
            <a:r>
              <a:rPr lang="en-US" dirty="0"/>
              <a:t> (1796-1869).</a:t>
            </a:r>
          </a:p>
          <a:p>
            <a:r>
              <a:rPr lang="en-US" dirty="0"/>
              <a:t>1852 government funding procured for project followed by the Palestine Exploration Fund</a:t>
            </a:r>
          </a:p>
        </p:txBody>
      </p:sp>
    </p:spTree>
    <p:extLst>
      <p:ext uri="{BB962C8B-B14F-4D97-AF65-F5344CB8AC3E}">
        <p14:creationId xmlns:p14="http://schemas.microsoft.com/office/powerpoint/2010/main" val="142766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5699" y="71046"/>
            <a:ext cx="8458335" cy="6715908"/>
            <a:chOff x="218121" y="44624"/>
            <a:chExt cx="8458335" cy="6715908"/>
          </a:xfrm>
        </p:grpSpPr>
        <p:pic>
          <p:nvPicPr>
            <p:cNvPr id="1026" name="Picture 2" descr="https://upload.wikimedia.org/wikipedia/commons/thumb/6/6a/Mark_Sykes00.jpg/200px-Mark_Sykes0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3340" y="589896"/>
              <a:ext cx="1893070" cy="2489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s://upload.wikimedia.org/wikipedia/commons/f/f0/Fran%C3%A7ois_Georges-Picot_croppe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888" r="16478"/>
            <a:stretch/>
          </p:blipFill>
          <p:spPr bwMode="auto">
            <a:xfrm>
              <a:off x="6738073" y="627350"/>
              <a:ext cx="1704975" cy="222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MPK1-426 Sykes Picot Agreement Map signed 8 May 191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43808" y="567844"/>
              <a:ext cx="3178297" cy="29038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lfour portrait and declaration.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51943" b="9771"/>
            <a:stretch/>
          </p:blipFill>
          <p:spPr bwMode="auto">
            <a:xfrm>
              <a:off x="218121" y="4029409"/>
              <a:ext cx="1692000" cy="2207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See original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2388" y="3154380"/>
              <a:ext cx="1186136" cy="756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original imag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98761" y="3068960"/>
              <a:ext cx="1134443" cy="75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Balfour portrait and declaration.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48739" r="-1"/>
            <a:stretch/>
          </p:blipFill>
          <p:spPr bwMode="auto">
            <a:xfrm>
              <a:off x="3507058" y="3583957"/>
              <a:ext cx="2016864" cy="27344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388" y="121568"/>
              <a:ext cx="1800493" cy="369332"/>
            </a:xfrm>
            <a:prstGeom prst="rect">
              <a:avLst/>
            </a:prstGeom>
          </p:spPr>
          <p:txBody>
            <a:bodyPr wrap="none">
              <a:spAutoFit/>
            </a:bodyPr>
            <a:lstStyle/>
            <a:p>
              <a:pPr algn="ctr"/>
              <a:r>
                <a:rPr lang="en-US" dirty="0">
                  <a:latin typeface="Helvetica" panose="020B0604020202020204" pitchFamily="34" charset="0"/>
                  <a:cs typeface="Helvetica" panose="020B0604020202020204" pitchFamily="34" charset="0"/>
                </a:rPr>
                <a:t>Sir Mark Sykes</a:t>
              </a:r>
              <a:endParaRPr lang="en-GB" dirty="0">
                <a:latin typeface="Helvetica" panose="020B0604020202020204" pitchFamily="34" charset="0"/>
                <a:cs typeface="Helvetica" panose="020B0604020202020204" pitchFamily="34" charset="0"/>
              </a:endParaRPr>
            </a:p>
          </p:txBody>
        </p:sp>
        <p:sp>
          <p:nvSpPr>
            <p:cNvPr id="4" name="Rectangle 3"/>
            <p:cNvSpPr/>
            <p:nvPr/>
          </p:nvSpPr>
          <p:spPr>
            <a:xfrm>
              <a:off x="6760573" y="198512"/>
              <a:ext cx="1724447" cy="369332"/>
            </a:xfrm>
            <a:prstGeom prst="rect">
              <a:avLst/>
            </a:prstGeom>
          </p:spPr>
          <p:txBody>
            <a:bodyPr wrap="square">
              <a:spAutoFit/>
            </a:bodyPr>
            <a:lstStyle/>
            <a:p>
              <a:r>
                <a:rPr lang="en-US" dirty="0">
                  <a:latin typeface="Helvetica" panose="020B0604020202020204" pitchFamily="34" charset="0"/>
                  <a:cs typeface="Helvetica" panose="020B0604020202020204" pitchFamily="34" charset="0"/>
                </a:rPr>
                <a:t>Georges-Picot</a:t>
              </a:r>
            </a:p>
          </p:txBody>
        </p:sp>
        <p:sp>
          <p:nvSpPr>
            <p:cNvPr id="5" name="Rectangle 4"/>
            <p:cNvSpPr/>
            <p:nvPr/>
          </p:nvSpPr>
          <p:spPr>
            <a:xfrm>
              <a:off x="252388" y="6314256"/>
              <a:ext cx="2416046" cy="369332"/>
            </a:xfrm>
            <a:prstGeom prst="rect">
              <a:avLst/>
            </a:prstGeom>
          </p:spPr>
          <p:txBody>
            <a:bodyPr wrap="none">
              <a:spAutoFit/>
            </a:bodyPr>
            <a:lstStyle/>
            <a:p>
              <a:r>
                <a:rPr lang="en-US" dirty="0">
                  <a:latin typeface="Helvetica" panose="020B0604020202020204" pitchFamily="34" charset="0"/>
                  <a:cs typeface="Helvetica" panose="020B0604020202020204" pitchFamily="34" charset="0"/>
                </a:rPr>
                <a:t>Arthur James Balfour</a:t>
              </a:r>
              <a:endParaRPr lang="en-GB" dirty="0">
                <a:latin typeface="Helvetica" panose="020B0604020202020204" pitchFamily="34" charset="0"/>
                <a:cs typeface="Helvetica" panose="020B0604020202020204" pitchFamily="34" charset="0"/>
              </a:endParaRPr>
            </a:p>
          </p:txBody>
        </p:sp>
        <p:sp>
          <p:nvSpPr>
            <p:cNvPr id="6" name="Rectangle 5"/>
            <p:cNvSpPr/>
            <p:nvPr/>
          </p:nvSpPr>
          <p:spPr>
            <a:xfrm>
              <a:off x="6311706" y="6314256"/>
              <a:ext cx="2364750" cy="369332"/>
            </a:xfrm>
            <a:prstGeom prst="rect">
              <a:avLst/>
            </a:prstGeom>
          </p:spPr>
          <p:txBody>
            <a:bodyPr wrap="none">
              <a:spAutoFit/>
            </a:bodyPr>
            <a:lstStyle/>
            <a:p>
              <a:r>
                <a:rPr lang="en-US" dirty="0">
                  <a:latin typeface="Helvetica" panose="020B0604020202020204" pitchFamily="34" charset="0"/>
                  <a:cs typeface="Helvetica" panose="020B0604020202020204" pitchFamily="34" charset="0"/>
                </a:rPr>
                <a:t>Jules Martin </a:t>
              </a:r>
              <a:r>
                <a:rPr lang="en-US" dirty="0" err="1">
                  <a:latin typeface="Helvetica" panose="020B0604020202020204" pitchFamily="34" charset="0"/>
                  <a:cs typeface="Helvetica" panose="020B0604020202020204" pitchFamily="34" charset="0"/>
                </a:rPr>
                <a:t>Cambon</a:t>
              </a:r>
              <a:endParaRPr lang="en-US" dirty="0">
                <a:latin typeface="Helvetica" panose="020B0604020202020204" pitchFamily="34" charset="0"/>
                <a:cs typeface="Helvetica" panose="020B0604020202020204" pitchFamily="34" charset="0"/>
              </a:endParaRPr>
            </a:p>
          </p:txBody>
        </p:sp>
        <p:sp>
          <p:nvSpPr>
            <p:cNvPr id="15" name="Rectangle 14"/>
            <p:cNvSpPr/>
            <p:nvPr/>
          </p:nvSpPr>
          <p:spPr>
            <a:xfrm>
              <a:off x="2843808" y="44624"/>
              <a:ext cx="3178297" cy="523220"/>
            </a:xfrm>
            <a:prstGeom prst="rect">
              <a:avLst/>
            </a:prstGeom>
            <a:noFill/>
          </p:spPr>
          <p:txBody>
            <a:bodyPr wrap="squar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rPr>
                <a:t>1916</a:t>
              </a:r>
            </a:p>
          </p:txBody>
        </p:sp>
        <p:sp>
          <p:nvSpPr>
            <p:cNvPr id="16" name="Rectangle 15"/>
            <p:cNvSpPr/>
            <p:nvPr/>
          </p:nvSpPr>
          <p:spPr>
            <a:xfrm>
              <a:off x="2843807" y="6237312"/>
              <a:ext cx="3178297" cy="523220"/>
            </a:xfrm>
            <a:prstGeom prst="rect">
              <a:avLst/>
            </a:prstGeom>
            <a:noFill/>
          </p:spPr>
          <p:txBody>
            <a:bodyPr wrap="squar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rPr>
                <a:t>1917</a:t>
              </a:r>
            </a:p>
          </p:txBody>
        </p:sp>
        <p:pic>
          <p:nvPicPr>
            <p:cNvPr id="2050" name="Picture 2" descr="https://upload.wikimedia.org/wikipedia/commons/6/65/Jules_Cambon_1932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8142" y="3962756"/>
              <a:ext cx="1706400" cy="2274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28874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57055"/>
            <a:ext cx="3037570" cy="4873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DFCA"/>
                </a:solidFill>
                <a:miter lim="800000"/>
                <a:headEnd/>
                <a:tailEnd/>
              </a14:hiddenLine>
            </a:ext>
          </a:extLst>
        </p:spPr>
      </p:pic>
      <p:sp>
        <p:nvSpPr>
          <p:cNvPr id="45061" name="Rectangle 5"/>
          <p:cNvSpPr>
            <a:spLocks/>
          </p:cNvSpPr>
          <p:nvPr/>
        </p:nvSpPr>
        <p:spPr bwMode="auto">
          <a:xfrm>
            <a:off x="7668344" y="6453336"/>
            <a:ext cx="12949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Lucida Grande" charset="0"/>
              </a:defRPr>
            </a:lvl1pPr>
            <a:lvl2pPr>
              <a:defRPr sz="1200">
                <a:solidFill>
                  <a:schemeClr val="tx1"/>
                </a:solidFill>
                <a:latin typeface="Lucida Grande" charset="0"/>
              </a:defRPr>
            </a:lvl2pPr>
            <a:lvl3pPr>
              <a:defRPr sz="1200">
                <a:solidFill>
                  <a:schemeClr val="tx1"/>
                </a:solidFill>
                <a:latin typeface="Lucida Grande" charset="0"/>
              </a:defRPr>
            </a:lvl3pPr>
            <a:lvl4pPr>
              <a:defRPr sz="1200">
                <a:solidFill>
                  <a:schemeClr val="tx1"/>
                </a:solidFill>
                <a:latin typeface="Lucida Grande" charset="0"/>
              </a:defRPr>
            </a:lvl4pPr>
            <a:lvl5pPr>
              <a:defRPr sz="1200">
                <a:solidFill>
                  <a:schemeClr val="tx1"/>
                </a:solidFill>
                <a:latin typeface="Lucida Grande" charset="0"/>
              </a:defRPr>
            </a:lvl5pPr>
            <a:lvl6pPr fontAlgn="base">
              <a:spcBef>
                <a:spcPct val="0"/>
              </a:spcBef>
              <a:spcAft>
                <a:spcPct val="0"/>
              </a:spcAft>
              <a:defRPr sz="1200">
                <a:solidFill>
                  <a:schemeClr val="tx1"/>
                </a:solidFill>
                <a:latin typeface="Lucida Grande" charset="0"/>
              </a:defRPr>
            </a:lvl6pPr>
            <a:lvl7pPr fontAlgn="base">
              <a:spcBef>
                <a:spcPct val="0"/>
              </a:spcBef>
              <a:spcAft>
                <a:spcPct val="0"/>
              </a:spcAft>
              <a:defRPr sz="1200">
                <a:solidFill>
                  <a:schemeClr val="tx1"/>
                </a:solidFill>
                <a:latin typeface="Lucida Grande" charset="0"/>
              </a:defRPr>
            </a:lvl7pPr>
            <a:lvl8pPr fontAlgn="base">
              <a:spcBef>
                <a:spcPct val="0"/>
              </a:spcBef>
              <a:spcAft>
                <a:spcPct val="0"/>
              </a:spcAft>
              <a:defRPr sz="1200">
                <a:solidFill>
                  <a:schemeClr val="tx1"/>
                </a:solidFill>
                <a:latin typeface="Lucida Grande" charset="0"/>
              </a:defRPr>
            </a:lvl8pPr>
            <a:lvl9pPr fontAlgn="base">
              <a:spcBef>
                <a:spcPct val="0"/>
              </a:spcBef>
              <a:spcAft>
                <a:spcPct val="0"/>
              </a:spcAft>
              <a:defRPr sz="1200">
                <a:solidFill>
                  <a:schemeClr val="tx1"/>
                </a:solidFill>
                <a:latin typeface="Lucida Grande" charset="0"/>
              </a:defRPr>
            </a:lvl9pPr>
          </a:lstStyle>
          <a:p>
            <a:r>
              <a:rPr lang="en-US" altLang="en-US" sz="1400" dirty="0">
                <a:latin typeface="Helvetica" panose="020B0604020202020204" pitchFamily="34" charset="0"/>
                <a:cs typeface="Helvetica" panose="020B0604020202020204" pitchFamily="34" charset="0"/>
                <a:sym typeface="Times" charset="0"/>
              </a:rPr>
              <a:t>Qumsiayeh.org</a:t>
            </a:r>
          </a:p>
        </p:txBody>
      </p:sp>
      <p:pic>
        <p:nvPicPr>
          <p:cNvPr id="45062" name="Picture 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6444" y="1239577"/>
            <a:ext cx="4577556" cy="4421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5063" name="Rectangle 7"/>
          <p:cNvSpPr>
            <a:spLocks noGrp="1" noChangeArrowheads="1"/>
          </p:cNvSpPr>
          <p:nvPr>
            <p:ph type="title"/>
          </p:nvPr>
        </p:nvSpPr>
        <p:spPr>
          <a:xfrm>
            <a:off x="162148" y="20377"/>
            <a:ext cx="8981852" cy="1032359"/>
          </a:xfrm>
          <a:ln/>
        </p:spPr>
        <p:txBody>
          <a:bodyPr rIns="130174">
            <a:normAutofit fontScale="90000"/>
          </a:bodyPr>
          <a:lstStyle/>
          <a:p>
            <a:r>
              <a:rPr lang="en-US" altLang="en-US" sz="2400" dirty="0">
                <a:latin typeface="Helvetica" panose="020B0604020202020204" pitchFamily="34" charset="0"/>
                <a:cs typeface="Helvetica" panose="020B0604020202020204" pitchFamily="34" charset="0"/>
              </a:rPr>
              <a:t>Colonization ongoing for over 100 years: </a:t>
            </a:r>
            <a:br>
              <a:rPr lang="en-US" altLang="en-US" sz="2400" dirty="0">
                <a:latin typeface="Helvetica" panose="020B0604020202020204" pitchFamily="34" charset="0"/>
                <a:cs typeface="Helvetica" panose="020B0604020202020204" pitchFamily="34" charset="0"/>
              </a:rPr>
            </a:br>
            <a:r>
              <a:rPr lang="en-US" altLang="en-US" sz="2400" dirty="0">
                <a:latin typeface="Helvetica" panose="020B0604020202020204" pitchFamily="34" charset="0"/>
                <a:cs typeface="Helvetica" panose="020B0604020202020204" pitchFamily="34" charset="0"/>
              </a:rPr>
              <a:t>Currently Palestinians now restricted to </a:t>
            </a:r>
            <a:br>
              <a:rPr lang="en-US" altLang="en-US" sz="2400" dirty="0">
                <a:latin typeface="Helvetica" panose="020B0604020202020204" pitchFamily="34" charset="0"/>
                <a:cs typeface="Helvetica" panose="020B0604020202020204" pitchFamily="34" charset="0"/>
              </a:rPr>
            </a:br>
            <a:r>
              <a:rPr lang="en-US" altLang="en-US" sz="2400" b="1" dirty="0">
                <a:latin typeface="Helvetica" panose="020B0604020202020204" pitchFamily="34" charset="0"/>
                <a:cs typeface="Helvetica" panose="020B0604020202020204" pitchFamily="34" charset="0"/>
              </a:rPr>
              <a:t>8.3%</a:t>
            </a:r>
            <a:r>
              <a:rPr lang="en-US" altLang="en-US" sz="2400" dirty="0">
                <a:latin typeface="Helvetica" panose="020B0604020202020204" pitchFamily="34" charset="0"/>
                <a:cs typeface="Helvetica" panose="020B0604020202020204" pitchFamily="34" charset="0"/>
              </a:rPr>
              <a:t> of the land in an Apartheid System</a:t>
            </a:r>
          </a:p>
        </p:txBody>
      </p:sp>
      <p:pic>
        <p:nvPicPr>
          <p:cNvPr id="7170" name="Picture 2" descr="RIAC :: Russia's approach to the Israeli-Palestinian conflict wit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040383"/>
            <a:ext cx="3384376" cy="481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6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is is what Israel, UAE and US get from the diplomati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42"/>
            <a:ext cx="6629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he Real Reasons Saudi Crown Prince Mohammed bin Salman Wante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3724446"/>
            <a:ext cx="5267078" cy="296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3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www.birzeit.edu/sites/default/files/mays1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3" y="-243407"/>
            <a:ext cx="7056380" cy="39604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ake Action: International scientists and academics launch cal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6" y="4483989"/>
            <a:ext cx="4261473" cy="218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9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rights vs colonization: Take Universal Declaration of Human Rights</a:t>
            </a:r>
          </a:p>
        </p:txBody>
      </p:sp>
      <p:sp>
        <p:nvSpPr>
          <p:cNvPr id="3" name="Content Placeholder 2"/>
          <p:cNvSpPr>
            <a:spLocks noGrp="1"/>
          </p:cNvSpPr>
          <p:nvPr>
            <p:ph idx="1"/>
          </p:nvPr>
        </p:nvSpPr>
        <p:spPr>
          <a:xfrm>
            <a:off x="25878" y="1556792"/>
            <a:ext cx="9118121" cy="5301208"/>
          </a:xfrm>
        </p:spPr>
        <p:txBody>
          <a:bodyPr/>
          <a:lstStyle/>
          <a:p>
            <a:r>
              <a:rPr lang="en-US" dirty="0"/>
              <a:t>Article 1: Equality in dignity and rights</a:t>
            </a:r>
          </a:p>
          <a:p>
            <a:r>
              <a:rPr lang="en-US" dirty="0"/>
              <a:t>A2: All entitled to protection regardless of background</a:t>
            </a:r>
          </a:p>
          <a:p>
            <a:r>
              <a:rPr lang="en-US" dirty="0"/>
              <a:t>A3: Right to life liberty and security </a:t>
            </a:r>
          </a:p>
          <a:p>
            <a:r>
              <a:rPr lang="en-US" dirty="0"/>
              <a:t>A4: No one to be held in slavery or servitude</a:t>
            </a:r>
          </a:p>
          <a:p>
            <a:r>
              <a:rPr lang="en-US" dirty="0"/>
              <a:t>A5: No torture or mistreatment</a:t>
            </a:r>
          </a:p>
          <a:p>
            <a:r>
              <a:rPr lang="en-US" dirty="0"/>
              <a:t>A6-11: Equality under the law, fairness </a:t>
            </a:r>
            <a:r>
              <a:rPr lang="en-US" dirty="0" err="1"/>
              <a:t>etc</a:t>
            </a:r>
            <a:endParaRPr lang="en-US" dirty="0"/>
          </a:p>
          <a:p>
            <a:r>
              <a:rPr lang="en-US" dirty="0"/>
              <a:t>A12: Privacy</a:t>
            </a:r>
          </a:p>
          <a:p>
            <a:r>
              <a:rPr lang="en-US" dirty="0"/>
              <a:t>A13: Freedom of movement, able to leave and return to one’s country</a:t>
            </a:r>
          </a:p>
          <a:p>
            <a:endParaRPr lang="en-US" dirty="0"/>
          </a:p>
        </p:txBody>
      </p:sp>
    </p:spTree>
    <p:extLst>
      <p:ext uri="{BB962C8B-B14F-4D97-AF65-F5344CB8AC3E}">
        <p14:creationId xmlns:p14="http://schemas.microsoft.com/office/powerpoint/2010/main" val="353779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58816" cy="634082"/>
          </a:xfrm>
        </p:spPr>
        <p:txBody>
          <a:bodyPr>
            <a:normAutofit fontScale="90000"/>
          </a:bodyPr>
          <a:lstStyle/>
          <a:p>
            <a:r>
              <a:rPr lang="en-US" dirty="0" err="1"/>
              <a:t>contd</a:t>
            </a:r>
            <a:endParaRPr lang="en-US" dirty="0"/>
          </a:p>
        </p:txBody>
      </p:sp>
      <p:sp>
        <p:nvSpPr>
          <p:cNvPr id="3" name="Content Placeholder 2"/>
          <p:cNvSpPr>
            <a:spLocks noGrp="1"/>
          </p:cNvSpPr>
          <p:nvPr>
            <p:ph idx="1"/>
          </p:nvPr>
        </p:nvSpPr>
        <p:spPr>
          <a:xfrm>
            <a:off x="0" y="908720"/>
            <a:ext cx="8686800" cy="5400640"/>
          </a:xfrm>
        </p:spPr>
        <p:txBody>
          <a:bodyPr>
            <a:normAutofit fontScale="92500" lnSpcReduction="10000"/>
          </a:bodyPr>
          <a:lstStyle/>
          <a:p>
            <a:r>
              <a:rPr lang="en-US" dirty="0"/>
              <a:t>A14: Asylum seekers</a:t>
            </a:r>
          </a:p>
          <a:p>
            <a:r>
              <a:rPr lang="en-US" dirty="0"/>
              <a:t>A15: Right to Nationality</a:t>
            </a:r>
          </a:p>
          <a:p>
            <a:r>
              <a:rPr lang="en-US" dirty="0"/>
              <a:t>A16: Family right</a:t>
            </a:r>
          </a:p>
          <a:p>
            <a:r>
              <a:rPr lang="en-US" dirty="0"/>
              <a:t>A17: Property rights</a:t>
            </a:r>
          </a:p>
          <a:p>
            <a:r>
              <a:rPr lang="en-US" dirty="0"/>
              <a:t>A18: Freedom of thought and conscience </a:t>
            </a:r>
            <a:r>
              <a:rPr lang="en-US" dirty="0" err="1"/>
              <a:t>etc</a:t>
            </a:r>
            <a:endParaRPr lang="en-US" dirty="0"/>
          </a:p>
          <a:p>
            <a:r>
              <a:rPr lang="en-US" dirty="0"/>
              <a:t>A19: Right to protest</a:t>
            </a:r>
          </a:p>
          <a:p>
            <a:r>
              <a:rPr lang="en-US" dirty="0"/>
              <a:t>A20: To be part of the government</a:t>
            </a:r>
          </a:p>
          <a:p>
            <a:r>
              <a:rPr lang="en-US" dirty="0"/>
              <a:t>A21&amp;22: Citizenship rights, Social security and to make associations locally and internationally</a:t>
            </a:r>
          </a:p>
          <a:p>
            <a:r>
              <a:rPr lang="en-US" dirty="0"/>
              <a:t>A23: Right to work and equal pay </a:t>
            </a:r>
            <a:r>
              <a:rPr lang="en-US" dirty="0" err="1"/>
              <a:t>etc</a:t>
            </a:r>
            <a:endParaRPr lang="en-US" dirty="0"/>
          </a:p>
          <a:p>
            <a:r>
              <a:rPr lang="en-US" dirty="0"/>
              <a:t>A26: Right to education</a:t>
            </a:r>
          </a:p>
          <a:p>
            <a:r>
              <a:rPr lang="en-US" dirty="0"/>
              <a:t>A27: Cultural rights</a:t>
            </a:r>
          </a:p>
          <a:p>
            <a:endParaRPr lang="en-US" dirty="0"/>
          </a:p>
          <a:p>
            <a:endParaRPr lang="en-US" dirty="0"/>
          </a:p>
          <a:p>
            <a:endParaRPr lang="en-US" dirty="0"/>
          </a:p>
        </p:txBody>
      </p:sp>
    </p:spTree>
    <p:extLst>
      <p:ext uri="{BB962C8B-B14F-4D97-AF65-F5344CB8AC3E}">
        <p14:creationId xmlns:p14="http://schemas.microsoft.com/office/powerpoint/2010/main" val="226556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5" name="Title 1"/>
          <p:cNvSpPr txBox="1">
            <a:spLocks/>
          </p:cNvSpPr>
          <p:nvPr/>
        </p:nvSpPr>
        <p:spPr>
          <a:xfrm>
            <a:off x="45461" y="260648"/>
            <a:ext cx="8964488" cy="802867"/>
          </a:xfrm>
          <a:prstGeom prst="rect">
            <a:avLst/>
          </a:prstGeom>
        </p:spPr>
        <p:txBody>
          <a:bodyPr vert="horz" lIns="91425" tIns="91425" rIns="91425" bIns="91425" rtlCol="0" anchor="b" anchorCtr="0">
            <a:noAutofit/>
          </a:bodyPr>
          <a:lstStyle>
            <a:lvl1pPr lvl="0" algn="ctr" defTabSz="914400" rtl="0" eaLnBrk="1" latinLnBrk="0" hangingPunct="1">
              <a:spcBef>
                <a:spcPts val="0"/>
              </a:spcBef>
              <a:buNone/>
              <a:defRPr sz="44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 sz="3600" dirty="0"/>
              <a:t>Mental Colonization vs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anose="02060603020205020403" pitchFamily="18" charset="0"/>
                <a:cs typeface="Helvetica" panose="020B0604020202020204" pitchFamily="34" charset="0"/>
              </a:rPr>
              <a:t> Humanization</a:t>
            </a:r>
            <a:endParaRPr lang="en-US" sz="3600" dirty="0"/>
          </a:p>
        </p:txBody>
      </p:sp>
      <p:sp>
        <p:nvSpPr>
          <p:cNvPr id="7" name="Rounded Rectangle 6"/>
          <p:cNvSpPr/>
          <p:nvPr/>
        </p:nvSpPr>
        <p:spPr>
          <a:xfrm>
            <a:off x="23334" y="1844824"/>
            <a:ext cx="4800000" cy="1440160"/>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457200" lvl="0" indent="-228600" algn="ctr"/>
            <a:r>
              <a:rPr lang="en" sz="2400" b="1" dirty="0"/>
              <a:t>Dehumanization </a:t>
            </a:r>
          </a:p>
          <a:p>
            <a:pPr marL="457200" lvl="0" indent="-457200" algn="ctr"/>
            <a:r>
              <a:rPr lang="en" sz="2400" dirty="0"/>
              <a:t>Taking away essence of humanity</a:t>
            </a:r>
          </a:p>
          <a:p>
            <a:pPr lvl="0" algn="ctr"/>
            <a:r>
              <a:rPr lang="en-US" sz="2400" dirty="0"/>
              <a:t>→ </a:t>
            </a:r>
            <a:r>
              <a:rPr lang="en" sz="2400" dirty="0"/>
              <a:t>Seen as objects</a:t>
            </a:r>
          </a:p>
        </p:txBody>
      </p:sp>
      <p:sp>
        <p:nvSpPr>
          <p:cNvPr id="8" name="Rounded Rectangle 7"/>
          <p:cNvSpPr/>
          <p:nvPr/>
        </p:nvSpPr>
        <p:spPr>
          <a:xfrm>
            <a:off x="4875376" y="1882800"/>
            <a:ext cx="4019080" cy="1402184"/>
          </a:xfrm>
          <a:prstGeom prst="roundRect">
            <a:avLst/>
          </a:prstGeom>
          <a:noFill/>
          <a:ln w="28575">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 sz="2400" b="1" dirty="0"/>
              <a:t>Humanization</a:t>
            </a:r>
            <a:r>
              <a:rPr lang="en" sz="2400" dirty="0"/>
              <a:t> </a:t>
            </a:r>
          </a:p>
          <a:p>
            <a:pPr lvl="0" algn="ctr"/>
            <a:r>
              <a:rPr lang="en" sz="2400" dirty="0"/>
              <a:t>Liberation, authentic existence</a:t>
            </a:r>
          </a:p>
          <a:p>
            <a:pPr lvl="0" algn="ctr"/>
            <a:r>
              <a:rPr lang="en-US" sz="2400" dirty="0"/>
              <a:t>→  </a:t>
            </a:r>
            <a:r>
              <a:rPr lang="en" sz="2400" dirty="0"/>
              <a:t>Seen as subjects</a:t>
            </a:r>
          </a:p>
        </p:txBody>
      </p:sp>
      <p:sp>
        <p:nvSpPr>
          <p:cNvPr id="21" name="Oval 20"/>
          <p:cNvSpPr/>
          <p:nvPr/>
        </p:nvSpPr>
        <p:spPr>
          <a:xfrm>
            <a:off x="1835696" y="3284984"/>
            <a:ext cx="6264696" cy="3573016"/>
          </a:xfrm>
          <a:prstGeom prst="ellipse">
            <a:avLst/>
          </a:prstGeom>
          <a:noFill/>
          <a:ln w="28575">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“The greatest weapon in the hand of the oppressor is the mind of the oppressed.”</a:t>
            </a:r>
          </a:p>
          <a:p>
            <a:pPr lvl="0" algn="ctr"/>
            <a:r>
              <a:rPr lang="en" sz="2400" dirty="0">
                <a:solidFill>
                  <a:schemeClr val="tx1"/>
                </a:solidFill>
              </a:rPr>
              <a:t>Stephen Biko</a:t>
            </a:r>
          </a:p>
          <a:p>
            <a:pPr lvl="0" algn="ctr"/>
            <a:r>
              <a:rPr lang="en" sz="2400" dirty="0">
                <a:solidFill>
                  <a:schemeClr val="tx1"/>
                </a:solidFill>
              </a:rPr>
              <a:t>“Free your mind and your ass will follow”</a:t>
            </a:r>
          </a:p>
        </p:txBody>
      </p:sp>
    </p:spTree>
    <p:extLst>
      <p:ext uri="{BB962C8B-B14F-4D97-AF65-F5344CB8AC3E}">
        <p14:creationId xmlns:p14="http://schemas.microsoft.com/office/powerpoint/2010/main" val="617909308"/>
      </p:ext>
    </p:extLst>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3714</TotalTime>
  <Words>635</Words>
  <Application>Microsoft Office PowerPoint</Application>
  <PresentationFormat>On-screen Show (4:3)</PresentationFormat>
  <Paragraphs>81</Paragraphs>
  <Slides>18</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Book Antiqua</vt:lpstr>
      <vt:lpstr>Calibri</vt:lpstr>
      <vt:lpstr>Helvetica</vt:lpstr>
      <vt:lpstr>Lucida Sans</vt:lpstr>
      <vt:lpstr>Rockwell</vt:lpstr>
      <vt:lpstr>Wingdings</vt:lpstr>
      <vt:lpstr>Wingdings 2</vt:lpstr>
      <vt:lpstr>Wingdings 3</vt:lpstr>
      <vt:lpstr>Apex</vt:lpstr>
      <vt:lpstr>Bitmap Image</vt:lpstr>
      <vt:lpstr>PowerPoint Presentation</vt:lpstr>
      <vt:lpstr>PowerPoint Presentation</vt:lpstr>
      <vt:lpstr>PowerPoint Presentation</vt:lpstr>
      <vt:lpstr>Colonization ongoing for over 100 years:  Currently Palestinians now restricted to  8.3% of the land in an Apartheid System</vt:lpstr>
      <vt:lpstr>PowerPoint Presentation</vt:lpstr>
      <vt:lpstr>PowerPoint Presentation</vt:lpstr>
      <vt:lpstr>Human rights vs colonization: Take Universal Declaration of Human Rights</vt:lpstr>
      <vt:lpstr>contd</vt:lpstr>
      <vt:lpstr>PowerPoint Presentation</vt:lpstr>
      <vt:lpstr>PowerPoint Presentation</vt:lpstr>
      <vt:lpstr>PowerPoint Presentation</vt:lpstr>
      <vt:lpstr>PowerPoint Presentation</vt:lpstr>
      <vt:lpstr>Conclusions</vt:lpstr>
      <vt:lpstr>PowerPoint Presentation</vt:lpstr>
      <vt:lpstr>Importance of Questions and self-reflection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Writing skills</dc:title>
  <dc:creator>pmnh</dc:creator>
  <cp:lastModifiedBy>David</cp:lastModifiedBy>
  <cp:revision>159</cp:revision>
  <dcterms:created xsi:type="dcterms:W3CDTF">2015-12-23T14:15:48Z</dcterms:created>
  <dcterms:modified xsi:type="dcterms:W3CDTF">2020-08-22T13:25:23Z</dcterms:modified>
</cp:coreProperties>
</file>