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0"/>
  </p:normalViewPr>
  <p:slideViewPr>
    <p:cSldViewPr snapToGrid="0" snapToObjects="1">
      <p:cViewPr>
        <p:scale>
          <a:sx n="82" d="100"/>
          <a:sy n="82" d="100"/>
        </p:scale>
        <p:origin x="496" y="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A1DE70-AE1B-9B4A-A7A9-C5358ECF26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18DFCB-4EE1-7645-8D63-79BE6FFF96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48DA40-47ED-E341-B31D-265A63E34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DD797-4581-AD40-8836-9EFBE430C59A}" type="datetimeFigureOut">
              <a:rPr lang="en-US" smtClean="0"/>
              <a:t>9/5/20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90858-024E-3A4A-A72C-E131A3493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89C864-C795-E547-90A7-B3E2C7F6D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FFB7-CD24-2140-B7AF-97B5D5873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814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3EE3C-8E00-8A42-862C-88DD2613F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638858-28E2-2644-9F04-4DB03D56F3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AD1328-6B05-B847-AF3C-2E0C820F41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DD797-4581-AD40-8836-9EFBE430C59A}" type="datetimeFigureOut">
              <a:rPr lang="en-US" smtClean="0"/>
              <a:t>9/5/20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61D41B-0FF9-9647-B3AB-9C1B4D0C3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6A4C03-1471-A945-A77D-57DAFB85F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FFB7-CD24-2140-B7AF-97B5D5873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447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6E6EA0-5FCF-584A-9B56-B833F3B29F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DB52EE-518E-6A40-897C-60C09F4B02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4E3546-90E8-374B-AB33-EB966B2505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DD797-4581-AD40-8836-9EFBE430C59A}" type="datetimeFigureOut">
              <a:rPr lang="en-US" smtClean="0"/>
              <a:t>9/5/20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281E3A-69E6-7C4C-BBCF-D11138DE9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83A140-F871-0942-B1AB-6530744E2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FFB7-CD24-2140-B7AF-97B5D5873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07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D634E8-E7DE-ED4E-9268-3DC6DFA71A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769E4A-5A43-B04E-8CE9-A78A88AE78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F02E43-535D-D54C-A2F4-0E1CAF9A7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DD797-4581-AD40-8836-9EFBE430C59A}" type="datetimeFigureOut">
              <a:rPr lang="en-US" smtClean="0"/>
              <a:t>9/5/20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C5000-1ABA-B145-88AD-E79F406FE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D35408-5872-4A40-9D9C-86F21FC95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FFB7-CD24-2140-B7AF-97B5D5873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776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851F8-B3B1-7243-936C-E43B64BEE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079457-063D-9243-B222-DC345A7173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C473DF-2603-0141-96FA-F0D131C3D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DD797-4581-AD40-8836-9EFBE430C59A}" type="datetimeFigureOut">
              <a:rPr lang="en-US" smtClean="0"/>
              <a:t>9/5/20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9E075E-30AB-B145-AD24-5887D60940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6C8F98-F847-584C-9823-C56972719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FFB7-CD24-2140-B7AF-97B5D5873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72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EE46E-C1DD-0440-A7FC-7417D7C32E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2680FA-2350-FA46-9466-84E865CA7E2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F94D4E-4723-0149-A6EE-6500EF3967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C58779-7FA9-AA41-A751-62F7BC41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DD797-4581-AD40-8836-9EFBE430C59A}" type="datetimeFigureOut">
              <a:rPr lang="en-US" smtClean="0"/>
              <a:t>9/5/20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6F8625-1508-2749-B474-0BCB778AB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1BB9B0-B1F8-F744-9854-F3B24C5DE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FFB7-CD24-2140-B7AF-97B5D5873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751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AB32B-AB94-6748-B77B-885464DA4C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5129C7-3BF2-3B4A-8C5D-D2CB11DA55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7460F3-0679-644E-AE1A-5D12DA77B9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18D50F-3096-154A-93E2-4518C785C8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C5EC85-0D08-664E-810D-7BEE43B59A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F939BF9-942D-DC4D-90BF-6F6447598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DD797-4581-AD40-8836-9EFBE430C59A}" type="datetimeFigureOut">
              <a:rPr lang="en-US" smtClean="0"/>
              <a:t>9/5/20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DFAED04-9D12-9C4D-B648-1EE8C08F62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1203BD-6712-EB49-9894-54249E934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FFB7-CD24-2140-B7AF-97B5D5873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6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FCDDD-0F5F-0C43-9782-43FB43F95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949A0C-CF7F-7749-B212-5E926B25F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DD797-4581-AD40-8836-9EFBE430C59A}" type="datetimeFigureOut">
              <a:rPr lang="en-US" smtClean="0"/>
              <a:t>9/5/20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2A28792-C253-1942-98A0-0A92B4D78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87094D-6350-0842-BD7F-6DAF911BB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FFB7-CD24-2140-B7AF-97B5D5873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669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F462A7-F37F-1049-B178-73BBD620F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DD797-4581-AD40-8836-9EFBE430C59A}" type="datetimeFigureOut">
              <a:rPr lang="en-US" smtClean="0"/>
              <a:t>9/5/20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A2BE1D-9458-2A47-BF98-34ADE54DCC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D9824B-D46F-D649-B26E-13AC4A799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FFB7-CD24-2140-B7AF-97B5D5873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825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075E6-5A2A-FF4A-BF3A-290B57FDB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5D084C-FBB5-954B-914D-D3C0355A0A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236C28-2E7C-9144-B973-0D38EFAA0B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4D6A5F-9B5C-084B-AF0B-556AD369E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DD797-4581-AD40-8836-9EFBE430C59A}" type="datetimeFigureOut">
              <a:rPr lang="en-US" smtClean="0"/>
              <a:t>9/5/20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E39980-F80B-F146-8533-3EA4CA842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12F4C7-9206-AD48-9942-775997A973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FFB7-CD24-2140-B7AF-97B5D5873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15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BF8702-FFAB-C844-9984-79271964C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1FCF29-CEAD-3F43-8620-135B1D0F9B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889791-2580-D447-8258-B25729CFCE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DC376C-688E-DE40-8A4B-CD0BBD565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8DD797-4581-AD40-8836-9EFBE430C59A}" type="datetimeFigureOut">
              <a:rPr lang="en-US" smtClean="0"/>
              <a:t>9/5/20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7D16B5-5815-5F43-A787-D9B6CABF7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D7B18D-961C-E244-BD06-5E51B037CE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4FFB7-CD24-2140-B7AF-97B5D5873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98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9149F3-4344-9648-9518-54600191F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B7540F-E053-4F46-A417-0550925A04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0F734-9128-0B49-9AE8-CE2E7DAA294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8DD797-4581-AD40-8836-9EFBE430C59A}" type="datetimeFigureOut">
              <a:rPr lang="en-US" smtClean="0"/>
              <a:t>9/5/20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235756-9F83-CB41-8A72-9FD1A43874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9D4372-EF20-3248-A506-7E2CB561C5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24FFB7-CD24-2140-B7AF-97B5D58737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304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sv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svg"/><Relationship Id="rId9" Type="http://schemas.openxmlformats.org/officeDocument/2006/relationships/hyperlink" Target="mailto:aba2036@med.cornell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aba2036@med.cornell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c 3">
            <a:extLst>
              <a:ext uri="{FF2B5EF4-FFF2-40B4-BE49-F238E27FC236}">
                <a16:creationId xmlns:a16="http://schemas.microsoft.com/office/drawing/2014/main" id="{12146E50-E280-BC41-BBEA-4F50EE447B90}"/>
              </a:ext>
            </a:extLst>
          </p:cNvPr>
          <p:cNvSpPr/>
          <p:nvPr/>
        </p:nvSpPr>
        <p:spPr>
          <a:xfrm rot="2040119">
            <a:off x="368702" y="1456592"/>
            <a:ext cx="1361593" cy="1979811"/>
          </a:xfrm>
          <a:prstGeom prst="arc">
            <a:avLst>
              <a:gd name="adj1" fmla="val 15539151"/>
              <a:gd name="adj2" fmla="val 135439"/>
            </a:avLst>
          </a:prstGeom>
          <a:ln w="28575">
            <a:prstDash val="dash"/>
            <a:tailEnd type="arrow" w="lg" len="lg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62681 w 1700212"/>
                      <a:gd name="connsiteY0" fmla="*/ 578694 h 1857375"/>
                      <a:gd name="connsiteX1" fmla="*/ 1042108 w 1700212"/>
                      <a:gd name="connsiteY1" fmla="*/ 23996 h 1857375"/>
                      <a:gd name="connsiteX2" fmla="*/ 1700212 w 1700212"/>
                      <a:gd name="connsiteY2" fmla="*/ 928687 h 1857375"/>
                      <a:gd name="connsiteX3" fmla="*/ 1258157 w 1700212"/>
                      <a:gd name="connsiteY3" fmla="*/ 928688 h 1857375"/>
                      <a:gd name="connsiteX4" fmla="*/ 850106 w 1700212"/>
                      <a:gd name="connsiteY4" fmla="*/ 928688 h 1857375"/>
                      <a:gd name="connsiteX5" fmla="*/ 472142 w 1700212"/>
                      <a:gd name="connsiteY5" fmla="*/ 760691 h 1857375"/>
                      <a:gd name="connsiteX6" fmla="*/ 62681 w 1700212"/>
                      <a:gd name="connsiteY6" fmla="*/ 578694 h 1857375"/>
                      <a:gd name="connsiteX0" fmla="*/ 62681 w 1700212"/>
                      <a:gd name="connsiteY0" fmla="*/ 578694 h 1857375"/>
                      <a:gd name="connsiteX1" fmla="*/ 1042108 w 1700212"/>
                      <a:gd name="connsiteY1" fmla="*/ 23996 h 1857375"/>
                      <a:gd name="connsiteX2" fmla="*/ 1700212 w 1700212"/>
                      <a:gd name="connsiteY2" fmla="*/ 928687 h 18573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700212" h="1857375" stroke="0" extrusionOk="0">
                        <a:moveTo>
                          <a:pt x="62681" y="578694"/>
                        </a:moveTo>
                        <a:cubicBezTo>
                          <a:pt x="204617" y="146510"/>
                          <a:pt x="571195" y="-55027"/>
                          <a:pt x="1042108" y="23996"/>
                        </a:cubicBezTo>
                        <a:cubicBezTo>
                          <a:pt x="1507636" y="138475"/>
                          <a:pt x="1687548" y="496996"/>
                          <a:pt x="1700212" y="928687"/>
                        </a:cubicBezTo>
                        <a:cubicBezTo>
                          <a:pt x="1567586" y="950666"/>
                          <a:pt x="1442566" y="898869"/>
                          <a:pt x="1258157" y="928688"/>
                        </a:cubicBezTo>
                        <a:cubicBezTo>
                          <a:pt x="1073748" y="958507"/>
                          <a:pt x="1009115" y="886499"/>
                          <a:pt x="850106" y="928688"/>
                        </a:cubicBezTo>
                        <a:cubicBezTo>
                          <a:pt x="708917" y="872337"/>
                          <a:pt x="572827" y="773838"/>
                          <a:pt x="472142" y="760691"/>
                        </a:cubicBezTo>
                        <a:cubicBezTo>
                          <a:pt x="371457" y="747544"/>
                          <a:pt x="164330" y="620834"/>
                          <a:pt x="62681" y="578694"/>
                        </a:cubicBezTo>
                        <a:close/>
                      </a:path>
                      <a:path w="1700212" h="1857375" fill="none" extrusionOk="0">
                        <a:moveTo>
                          <a:pt x="62681" y="578694"/>
                        </a:moveTo>
                        <a:cubicBezTo>
                          <a:pt x="142877" y="143566"/>
                          <a:pt x="683356" y="-39698"/>
                          <a:pt x="1042108" y="23996"/>
                        </a:cubicBezTo>
                        <a:cubicBezTo>
                          <a:pt x="1471550" y="187281"/>
                          <a:pt x="1702151" y="516680"/>
                          <a:pt x="1700212" y="928687"/>
                        </a:cubicBezTo>
                      </a:path>
                      <a:path w="1700212" h="1857375" fill="none" stroke="0" extrusionOk="0">
                        <a:moveTo>
                          <a:pt x="62681" y="578694"/>
                        </a:moveTo>
                        <a:cubicBezTo>
                          <a:pt x="212020" y="79107"/>
                          <a:pt x="567307" y="15329"/>
                          <a:pt x="1042108" y="23996"/>
                        </a:cubicBezTo>
                        <a:cubicBezTo>
                          <a:pt x="1476393" y="149005"/>
                          <a:pt x="1792162" y="518701"/>
                          <a:pt x="1700212" y="928687"/>
                        </a:cubicBezTo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0B95454-0BDB-124F-8EFA-F27BD9F14BAF}"/>
              </a:ext>
            </a:extLst>
          </p:cNvPr>
          <p:cNvSpPr txBox="1"/>
          <p:nvPr/>
        </p:nvSpPr>
        <p:spPr>
          <a:xfrm>
            <a:off x="73173" y="85089"/>
            <a:ext cx="814588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Helvetica" pitchFamily="2" charset="0"/>
              </a:rPr>
              <a:t>Abderhman Abuhashem, MD/PhD candidate, New York</a:t>
            </a:r>
          </a:p>
          <a:p>
            <a:r>
              <a:rPr lang="en-US" dirty="0">
                <a:latin typeface="Helvetica" pitchFamily="2" charset="0"/>
              </a:rPr>
              <a:t>Tri-institutional MD-PhD program (Weill Cornel/Rockefeller/Sloan Kettering)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F249D1-953E-1F4C-90F3-CF0C5EFC9FC4}"/>
              </a:ext>
            </a:extLst>
          </p:cNvPr>
          <p:cNvSpPr txBox="1"/>
          <p:nvPr/>
        </p:nvSpPr>
        <p:spPr>
          <a:xfrm>
            <a:off x="172016" y="943015"/>
            <a:ext cx="2157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volini" panose="020B0604020202020204" pitchFamily="34" charset="0"/>
                <a:cs typeface="Cavolini" panose="020B0604020202020204" pitchFamily="34" charset="0"/>
              </a:rPr>
              <a:t>High school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volini" panose="020B0604020202020204" pitchFamily="34" charset="0"/>
                <a:cs typeface="Cavolini" panose="020B0604020202020204" pitchFamily="34" charset="0"/>
              </a:rPr>
              <a:t>Gaza, Palestine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9E404-B0EF-B448-A180-D69FE4E1BABE}"/>
              </a:ext>
            </a:extLst>
          </p:cNvPr>
          <p:cNvSpPr txBox="1"/>
          <p:nvPr/>
        </p:nvSpPr>
        <p:spPr>
          <a:xfrm>
            <a:off x="1866868" y="1784624"/>
            <a:ext cx="21575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Ink Free" panose="020F0502020204030204" pitchFamily="34" charset="0"/>
                <a:cs typeface="Ink Free" panose="020F0502020204030204" pitchFamily="34" charset="0"/>
              </a:rPr>
              <a:t>Applied </a:t>
            </a:r>
          </a:p>
          <a:p>
            <a:r>
              <a:rPr lang="en-US" dirty="0">
                <a:solidFill>
                  <a:srgbClr val="00B050"/>
                </a:solidFill>
                <a:latin typeface="Ink Free" panose="020F0502020204030204" pitchFamily="34" charset="0"/>
                <a:cs typeface="Ink Free" panose="020F0502020204030204" pitchFamily="34" charset="0"/>
              </a:rPr>
              <a:t>to US </a:t>
            </a:r>
          </a:p>
          <a:p>
            <a:r>
              <a:rPr lang="en-US" dirty="0">
                <a:solidFill>
                  <a:srgbClr val="00B050"/>
                </a:solidFill>
                <a:latin typeface="Ink Free" panose="020F0502020204030204" pitchFamily="34" charset="0"/>
                <a:cs typeface="Ink Free" panose="020F0502020204030204" pitchFamily="34" charset="0"/>
              </a:rPr>
              <a:t>colleges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FCE6897-1F35-5B41-A467-EACC775C62DF}"/>
              </a:ext>
            </a:extLst>
          </p:cNvPr>
          <p:cNvSpPr txBox="1"/>
          <p:nvPr/>
        </p:nvSpPr>
        <p:spPr>
          <a:xfrm>
            <a:off x="61633" y="3031321"/>
            <a:ext cx="3158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volini" panose="020B0604020202020204" pitchFamily="34" charset="0"/>
                <a:cs typeface="Cavolini" panose="020B0604020202020204" pitchFamily="34" charset="0"/>
              </a:rPr>
              <a:t>Harvard College 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volini" panose="020B0604020202020204" pitchFamily="34" charset="0"/>
                <a:cs typeface="Cavolini" panose="020B0604020202020204" pitchFamily="34" charset="0"/>
              </a:rPr>
              <a:t>Boston, Massachusetts  </a:t>
            </a:r>
          </a:p>
        </p:txBody>
      </p:sp>
      <p:sp>
        <p:nvSpPr>
          <p:cNvPr id="9" name="Arc 8">
            <a:extLst>
              <a:ext uri="{FF2B5EF4-FFF2-40B4-BE49-F238E27FC236}">
                <a16:creationId xmlns:a16="http://schemas.microsoft.com/office/drawing/2014/main" id="{038F819E-E184-7F49-B924-9B54CE25FCBD}"/>
              </a:ext>
            </a:extLst>
          </p:cNvPr>
          <p:cNvSpPr/>
          <p:nvPr/>
        </p:nvSpPr>
        <p:spPr>
          <a:xfrm rot="17244662" flipH="1">
            <a:off x="867447" y="3169176"/>
            <a:ext cx="2346563" cy="2081072"/>
          </a:xfrm>
          <a:prstGeom prst="arc">
            <a:avLst>
              <a:gd name="adj1" fmla="val 16008597"/>
              <a:gd name="adj2" fmla="val 992391"/>
            </a:avLst>
          </a:prstGeom>
          <a:ln w="28575">
            <a:prstDash val="dash"/>
            <a:tailEnd type="arrow" w="lg" len="lg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62681 w 1700212"/>
                      <a:gd name="connsiteY0" fmla="*/ 578694 h 1857375"/>
                      <a:gd name="connsiteX1" fmla="*/ 1042108 w 1700212"/>
                      <a:gd name="connsiteY1" fmla="*/ 23996 h 1857375"/>
                      <a:gd name="connsiteX2" fmla="*/ 1700212 w 1700212"/>
                      <a:gd name="connsiteY2" fmla="*/ 928687 h 1857375"/>
                      <a:gd name="connsiteX3" fmla="*/ 1258157 w 1700212"/>
                      <a:gd name="connsiteY3" fmla="*/ 928688 h 1857375"/>
                      <a:gd name="connsiteX4" fmla="*/ 850106 w 1700212"/>
                      <a:gd name="connsiteY4" fmla="*/ 928688 h 1857375"/>
                      <a:gd name="connsiteX5" fmla="*/ 472142 w 1700212"/>
                      <a:gd name="connsiteY5" fmla="*/ 760691 h 1857375"/>
                      <a:gd name="connsiteX6" fmla="*/ 62681 w 1700212"/>
                      <a:gd name="connsiteY6" fmla="*/ 578694 h 1857375"/>
                      <a:gd name="connsiteX0" fmla="*/ 62681 w 1700212"/>
                      <a:gd name="connsiteY0" fmla="*/ 578694 h 1857375"/>
                      <a:gd name="connsiteX1" fmla="*/ 1042108 w 1700212"/>
                      <a:gd name="connsiteY1" fmla="*/ 23996 h 1857375"/>
                      <a:gd name="connsiteX2" fmla="*/ 1700212 w 1700212"/>
                      <a:gd name="connsiteY2" fmla="*/ 928687 h 18573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700212" h="1857375" stroke="0" extrusionOk="0">
                        <a:moveTo>
                          <a:pt x="62681" y="578694"/>
                        </a:moveTo>
                        <a:cubicBezTo>
                          <a:pt x="204617" y="146510"/>
                          <a:pt x="571195" y="-55027"/>
                          <a:pt x="1042108" y="23996"/>
                        </a:cubicBezTo>
                        <a:cubicBezTo>
                          <a:pt x="1507636" y="138475"/>
                          <a:pt x="1687548" y="496996"/>
                          <a:pt x="1700212" y="928687"/>
                        </a:cubicBezTo>
                        <a:cubicBezTo>
                          <a:pt x="1567586" y="950666"/>
                          <a:pt x="1442566" y="898869"/>
                          <a:pt x="1258157" y="928688"/>
                        </a:cubicBezTo>
                        <a:cubicBezTo>
                          <a:pt x="1073748" y="958507"/>
                          <a:pt x="1009115" y="886499"/>
                          <a:pt x="850106" y="928688"/>
                        </a:cubicBezTo>
                        <a:cubicBezTo>
                          <a:pt x="708917" y="872337"/>
                          <a:pt x="572827" y="773838"/>
                          <a:pt x="472142" y="760691"/>
                        </a:cubicBezTo>
                        <a:cubicBezTo>
                          <a:pt x="371457" y="747544"/>
                          <a:pt x="164330" y="620834"/>
                          <a:pt x="62681" y="578694"/>
                        </a:cubicBezTo>
                        <a:close/>
                      </a:path>
                      <a:path w="1700212" h="1857375" fill="none" extrusionOk="0">
                        <a:moveTo>
                          <a:pt x="62681" y="578694"/>
                        </a:moveTo>
                        <a:cubicBezTo>
                          <a:pt x="142877" y="143566"/>
                          <a:pt x="683356" y="-39698"/>
                          <a:pt x="1042108" y="23996"/>
                        </a:cubicBezTo>
                        <a:cubicBezTo>
                          <a:pt x="1471550" y="187281"/>
                          <a:pt x="1702151" y="516680"/>
                          <a:pt x="1700212" y="928687"/>
                        </a:cubicBezTo>
                      </a:path>
                      <a:path w="1700212" h="1857375" fill="none" stroke="0" extrusionOk="0">
                        <a:moveTo>
                          <a:pt x="62681" y="578694"/>
                        </a:moveTo>
                        <a:cubicBezTo>
                          <a:pt x="212020" y="79107"/>
                          <a:pt x="567307" y="15329"/>
                          <a:pt x="1042108" y="23996"/>
                        </a:cubicBezTo>
                        <a:cubicBezTo>
                          <a:pt x="1476393" y="149005"/>
                          <a:pt x="1792162" y="518701"/>
                          <a:pt x="1700212" y="928687"/>
                        </a:cubicBezTo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7814A81-57E9-2044-ACE2-FB2E1326FC06}"/>
              </a:ext>
            </a:extLst>
          </p:cNvPr>
          <p:cNvSpPr txBox="1"/>
          <p:nvPr/>
        </p:nvSpPr>
        <p:spPr>
          <a:xfrm>
            <a:off x="1250807" y="3940382"/>
            <a:ext cx="21575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Ink Free" panose="020F0502020204030204" pitchFamily="34" charset="0"/>
                <a:cs typeface="Ink Free" panose="020F0502020204030204" pitchFamily="34" charset="0"/>
              </a:rPr>
              <a:t>Decided </a:t>
            </a:r>
          </a:p>
          <a:p>
            <a:r>
              <a:rPr lang="en-US" dirty="0">
                <a:solidFill>
                  <a:srgbClr val="00B050"/>
                </a:solidFill>
                <a:latin typeface="Ink Free" panose="020F0502020204030204" pitchFamily="34" charset="0"/>
                <a:cs typeface="Ink Free" panose="020F0502020204030204" pitchFamily="34" charset="0"/>
              </a:rPr>
              <a:t>to pursue Medicine/Science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217D7CD-7561-D741-8FA7-5F5A956A61BD}"/>
              </a:ext>
            </a:extLst>
          </p:cNvPr>
          <p:cNvSpPr txBox="1"/>
          <p:nvPr/>
        </p:nvSpPr>
        <p:spPr>
          <a:xfrm>
            <a:off x="2128647" y="5050160"/>
            <a:ext cx="33258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volini" panose="020B0604020202020204" pitchFamily="34" charset="0"/>
                <a:cs typeface="Cavolini" panose="020B0604020202020204" pitchFamily="34" charset="0"/>
              </a:rPr>
              <a:t>Bachelors of Arts</a:t>
            </a:r>
          </a:p>
          <a:p>
            <a:r>
              <a:rPr lang="en-US" dirty="0">
                <a:solidFill>
                  <a:srgbClr val="FF0000"/>
                </a:solidFill>
                <a:latin typeface="Cavolini" panose="020B0604020202020204" pitchFamily="34" charset="0"/>
                <a:cs typeface="Cavolini" panose="020B0604020202020204" pitchFamily="34" charset="0"/>
              </a:rPr>
              <a:t>Stem Cells and Regenerative Medicine</a:t>
            </a:r>
          </a:p>
        </p:txBody>
      </p:sp>
      <p:pic>
        <p:nvPicPr>
          <p:cNvPr id="15" name="Graphic 14" descr="Thought">
            <a:extLst>
              <a:ext uri="{FF2B5EF4-FFF2-40B4-BE49-F238E27FC236}">
                <a16:creationId xmlns:a16="http://schemas.microsoft.com/office/drawing/2014/main" id="{8FAFFD48-BD79-6E49-A128-23EB7BF854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70506" y="1879723"/>
            <a:ext cx="586902" cy="586902"/>
          </a:xfrm>
          <a:prstGeom prst="rect">
            <a:avLst/>
          </a:prstGeom>
        </p:spPr>
      </p:pic>
      <p:pic>
        <p:nvPicPr>
          <p:cNvPr id="16" name="Graphic 15" descr="Thought">
            <a:extLst>
              <a:ext uri="{FF2B5EF4-FFF2-40B4-BE49-F238E27FC236}">
                <a16:creationId xmlns:a16="http://schemas.microsoft.com/office/drawing/2014/main" id="{35BACB05-F52F-ED4F-A5A5-6C655B98DB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93569" y="4242348"/>
            <a:ext cx="586902" cy="586902"/>
          </a:xfrm>
          <a:prstGeom prst="rect">
            <a:avLst/>
          </a:prstGeom>
        </p:spPr>
      </p:pic>
      <p:sp>
        <p:nvSpPr>
          <p:cNvPr id="17" name="Arc 16">
            <a:extLst>
              <a:ext uri="{FF2B5EF4-FFF2-40B4-BE49-F238E27FC236}">
                <a16:creationId xmlns:a16="http://schemas.microsoft.com/office/drawing/2014/main" id="{07887174-C080-D74D-897B-5E3273F9AF18}"/>
              </a:ext>
            </a:extLst>
          </p:cNvPr>
          <p:cNvSpPr/>
          <p:nvPr/>
        </p:nvSpPr>
        <p:spPr>
          <a:xfrm rot="13587999" flipH="1">
            <a:off x="5055860" y="4127191"/>
            <a:ext cx="1242472" cy="1693766"/>
          </a:xfrm>
          <a:prstGeom prst="arc">
            <a:avLst>
              <a:gd name="adj1" fmla="val 17327058"/>
              <a:gd name="adj2" fmla="val 5063194"/>
            </a:avLst>
          </a:prstGeom>
          <a:ln w="28575">
            <a:prstDash val="dash"/>
            <a:tailEnd type="arrow" w="lg" len="lg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62681 w 1700212"/>
                      <a:gd name="connsiteY0" fmla="*/ 578694 h 1857375"/>
                      <a:gd name="connsiteX1" fmla="*/ 1042108 w 1700212"/>
                      <a:gd name="connsiteY1" fmla="*/ 23996 h 1857375"/>
                      <a:gd name="connsiteX2" fmla="*/ 1700212 w 1700212"/>
                      <a:gd name="connsiteY2" fmla="*/ 928687 h 1857375"/>
                      <a:gd name="connsiteX3" fmla="*/ 1258157 w 1700212"/>
                      <a:gd name="connsiteY3" fmla="*/ 928688 h 1857375"/>
                      <a:gd name="connsiteX4" fmla="*/ 850106 w 1700212"/>
                      <a:gd name="connsiteY4" fmla="*/ 928688 h 1857375"/>
                      <a:gd name="connsiteX5" fmla="*/ 472142 w 1700212"/>
                      <a:gd name="connsiteY5" fmla="*/ 760691 h 1857375"/>
                      <a:gd name="connsiteX6" fmla="*/ 62681 w 1700212"/>
                      <a:gd name="connsiteY6" fmla="*/ 578694 h 1857375"/>
                      <a:gd name="connsiteX0" fmla="*/ 62681 w 1700212"/>
                      <a:gd name="connsiteY0" fmla="*/ 578694 h 1857375"/>
                      <a:gd name="connsiteX1" fmla="*/ 1042108 w 1700212"/>
                      <a:gd name="connsiteY1" fmla="*/ 23996 h 1857375"/>
                      <a:gd name="connsiteX2" fmla="*/ 1700212 w 1700212"/>
                      <a:gd name="connsiteY2" fmla="*/ 928687 h 18573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700212" h="1857375" stroke="0" extrusionOk="0">
                        <a:moveTo>
                          <a:pt x="62681" y="578694"/>
                        </a:moveTo>
                        <a:cubicBezTo>
                          <a:pt x="204617" y="146510"/>
                          <a:pt x="571195" y="-55027"/>
                          <a:pt x="1042108" y="23996"/>
                        </a:cubicBezTo>
                        <a:cubicBezTo>
                          <a:pt x="1507636" y="138475"/>
                          <a:pt x="1687548" y="496996"/>
                          <a:pt x="1700212" y="928687"/>
                        </a:cubicBezTo>
                        <a:cubicBezTo>
                          <a:pt x="1567586" y="950666"/>
                          <a:pt x="1442566" y="898869"/>
                          <a:pt x="1258157" y="928688"/>
                        </a:cubicBezTo>
                        <a:cubicBezTo>
                          <a:pt x="1073748" y="958507"/>
                          <a:pt x="1009115" y="886499"/>
                          <a:pt x="850106" y="928688"/>
                        </a:cubicBezTo>
                        <a:cubicBezTo>
                          <a:pt x="708917" y="872337"/>
                          <a:pt x="572827" y="773838"/>
                          <a:pt x="472142" y="760691"/>
                        </a:cubicBezTo>
                        <a:cubicBezTo>
                          <a:pt x="371457" y="747544"/>
                          <a:pt x="164330" y="620834"/>
                          <a:pt x="62681" y="578694"/>
                        </a:cubicBezTo>
                        <a:close/>
                      </a:path>
                      <a:path w="1700212" h="1857375" fill="none" extrusionOk="0">
                        <a:moveTo>
                          <a:pt x="62681" y="578694"/>
                        </a:moveTo>
                        <a:cubicBezTo>
                          <a:pt x="142877" y="143566"/>
                          <a:pt x="683356" y="-39698"/>
                          <a:pt x="1042108" y="23996"/>
                        </a:cubicBezTo>
                        <a:cubicBezTo>
                          <a:pt x="1471550" y="187281"/>
                          <a:pt x="1702151" y="516680"/>
                          <a:pt x="1700212" y="928687"/>
                        </a:cubicBezTo>
                      </a:path>
                      <a:path w="1700212" h="1857375" fill="none" stroke="0" extrusionOk="0">
                        <a:moveTo>
                          <a:pt x="62681" y="578694"/>
                        </a:moveTo>
                        <a:cubicBezTo>
                          <a:pt x="212020" y="79107"/>
                          <a:pt x="567307" y="15329"/>
                          <a:pt x="1042108" y="23996"/>
                        </a:cubicBezTo>
                        <a:cubicBezTo>
                          <a:pt x="1476393" y="149005"/>
                          <a:pt x="1792162" y="518701"/>
                          <a:pt x="1700212" y="928687"/>
                        </a:cubicBezTo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6C1A238-8D0F-4D4E-A50D-7E5E9FD02CAC}"/>
              </a:ext>
            </a:extLst>
          </p:cNvPr>
          <p:cNvSpPr txBox="1"/>
          <p:nvPr/>
        </p:nvSpPr>
        <p:spPr>
          <a:xfrm>
            <a:off x="6161354" y="5337591"/>
            <a:ext cx="21575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Ink Free" panose="020F0502020204030204" pitchFamily="34" charset="0"/>
                <a:cs typeface="Ink Free" panose="020F0502020204030204" pitchFamily="34" charset="0"/>
              </a:rPr>
              <a:t>Decided to apply to MD/PhD programs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42FEA1D-F2E0-C14F-98CA-BDECBE50DC24}"/>
              </a:ext>
            </a:extLst>
          </p:cNvPr>
          <p:cNvSpPr txBox="1"/>
          <p:nvPr/>
        </p:nvSpPr>
        <p:spPr>
          <a:xfrm>
            <a:off x="4508589" y="3374452"/>
            <a:ext cx="6367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volini" panose="020B0604020202020204" pitchFamily="34" charset="0"/>
                <a:cs typeface="Cavolini" panose="020B0604020202020204" pitchFamily="34" charset="0"/>
              </a:rPr>
              <a:t>Weill Cornell Medicine</a:t>
            </a:r>
            <a:r>
              <a:rPr lang="en-US" dirty="0">
                <a:latin typeface="Cavolini" panose="020B0604020202020204" pitchFamily="34" charset="0"/>
                <a:cs typeface="Cavolini" panose="020B0604020202020204" pitchFamily="34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Cavolini" panose="020B0604020202020204" pitchFamily="34" charset="0"/>
                <a:cs typeface="Cavolini" panose="020B0604020202020204" pitchFamily="34" charset="0"/>
              </a:rPr>
              <a:t>(MD)</a:t>
            </a:r>
          </a:p>
          <a:p>
            <a:r>
              <a:rPr lang="en-US" b="1" dirty="0">
                <a:latin typeface="Cavolini" panose="020B0604020202020204" pitchFamily="34" charset="0"/>
                <a:cs typeface="Cavolini" panose="020B0604020202020204" pitchFamily="34" charset="0"/>
              </a:rPr>
              <a:t>Sloan Kettering Cancer Center </a:t>
            </a:r>
            <a:r>
              <a:rPr lang="en-US" dirty="0">
                <a:solidFill>
                  <a:srgbClr val="FF0000"/>
                </a:solidFill>
                <a:latin typeface="Cavolini" panose="020B0604020202020204" pitchFamily="34" charset="0"/>
                <a:cs typeface="Cavolini" panose="020B0604020202020204" pitchFamily="34" charset="0"/>
              </a:rPr>
              <a:t>(PhD)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volini" panose="020B0604020202020204" pitchFamily="34" charset="0"/>
                <a:cs typeface="Cavolini" panose="020B0604020202020204" pitchFamily="34" charset="0"/>
              </a:rPr>
              <a:t>New York, New York </a:t>
            </a:r>
          </a:p>
        </p:txBody>
      </p:sp>
      <p:pic>
        <p:nvPicPr>
          <p:cNvPr id="20" name="Graphic 19" descr="Thought">
            <a:extLst>
              <a:ext uri="{FF2B5EF4-FFF2-40B4-BE49-F238E27FC236}">
                <a16:creationId xmlns:a16="http://schemas.microsoft.com/office/drawing/2014/main" id="{FD907198-36CE-174C-87CE-5D0C152F2F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584661" y="4665288"/>
            <a:ext cx="586902" cy="586902"/>
          </a:xfrm>
          <a:prstGeom prst="rect">
            <a:avLst/>
          </a:prstGeom>
        </p:spPr>
      </p:pic>
      <p:sp>
        <p:nvSpPr>
          <p:cNvPr id="21" name="Arc 20">
            <a:extLst>
              <a:ext uri="{FF2B5EF4-FFF2-40B4-BE49-F238E27FC236}">
                <a16:creationId xmlns:a16="http://schemas.microsoft.com/office/drawing/2014/main" id="{3F99ECFE-90EA-9D4D-8A41-8760C8C1A75B}"/>
              </a:ext>
            </a:extLst>
          </p:cNvPr>
          <p:cNvSpPr/>
          <p:nvPr/>
        </p:nvSpPr>
        <p:spPr>
          <a:xfrm rot="12302100">
            <a:off x="5978135" y="1891275"/>
            <a:ext cx="1242472" cy="1693766"/>
          </a:xfrm>
          <a:prstGeom prst="arc">
            <a:avLst>
              <a:gd name="adj1" fmla="val 17842373"/>
              <a:gd name="adj2" fmla="val 5063194"/>
            </a:avLst>
          </a:prstGeom>
          <a:ln w="28575">
            <a:prstDash val="dash"/>
            <a:tailEnd type="arrow" w="lg" len="lg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62681 w 1700212"/>
                      <a:gd name="connsiteY0" fmla="*/ 578694 h 1857375"/>
                      <a:gd name="connsiteX1" fmla="*/ 1042108 w 1700212"/>
                      <a:gd name="connsiteY1" fmla="*/ 23996 h 1857375"/>
                      <a:gd name="connsiteX2" fmla="*/ 1700212 w 1700212"/>
                      <a:gd name="connsiteY2" fmla="*/ 928687 h 1857375"/>
                      <a:gd name="connsiteX3" fmla="*/ 1258157 w 1700212"/>
                      <a:gd name="connsiteY3" fmla="*/ 928688 h 1857375"/>
                      <a:gd name="connsiteX4" fmla="*/ 850106 w 1700212"/>
                      <a:gd name="connsiteY4" fmla="*/ 928688 h 1857375"/>
                      <a:gd name="connsiteX5" fmla="*/ 472142 w 1700212"/>
                      <a:gd name="connsiteY5" fmla="*/ 760691 h 1857375"/>
                      <a:gd name="connsiteX6" fmla="*/ 62681 w 1700212"/>
                      <a:gd name="connsiteY6" fmla="*/ 578694 h 1857375"/>
                      <a:gd name="connsiteX0" fmla="*/ 62681 w 1700212"/>
                      <a:gd name="connsiteY0" fmla="*/ 578694 h 1857375"/>
                      <a:gd name="connsiteX1" fmla="*/ 1042108 w 1700212"/>
                      <a:gd name="connsiteY1" fmla="*/ 23996 h 1857375"/>
                      <a:gd name="connsiteX2" fmla="*/ 1700212 w 1700212"/>
                      <a:gd name="connsiteY2" fmla="*/ 928687 h 18573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700212" h="1857375" stroke="0" extrusionOk="0">
                        <a:moveTo>
                          <a:pt x="62681" y="578694"/>
                        </a:moveTo>
                        <a:cubicBezTo>
                          <a:pt x="204617" y="146510"/>
                          <a:pt x="571195" y="-55027"/>
                          <a:pt x="1042108" y="23996"/>
                        </a:cubicBezTo>
                        <a:cubicBezTo>
                          <a:pt x="1507636" y="138475"/>
                          <a:pt x="1687548" y="496996"/>
                          <a:pt x="1700212" y="928687"/>
                        </a:cubicBezTo>
                        <a:cubicBezTo>
                          <a:pt x="1567586" y="950666"/>
                          <a:pt x="1442566" y="898869"/>
                          <a:pt x="1258157" y="928688"/>
                        </a:cubicBezTo>
                        <a:cubicBezTo>
                          <a:pt x="1073748" y="958507"/>
                          <a:pt x="1009115" y="886499"/>
                          <a:pt x="850106" y="928688"/>
                        </a:cubicBezTo>
                        <a:cubicBezTo>
                          <a:pt x="708917" y="872337"/>
                          <a:pt x="572827" y="773838"/>
                          <a:pt x="472142" y="760691"/>
                        </a:cubicBezTo>
                        <a:cubicBezTo>
                          <a:pt x="371457" y="747544"/>
                          <a:pt x="164330" y="620834"/>
                          <a:pt x="62681" y="578694"/>
                        </a:cubicBezTo>
                        <a:close/>
                      </a:path>
                      <a:path w="1700212" h="1857375" fill="none" extrusionOk="0">
                        <a:moveTo>
                          <a:pt x="62681" y="578694"/>
                        </a:moveTo>
                        <a:cubicBezTo>
                          <a:pt x="142877" y="143566"/>
                          <a:pt x="683356" y="-39698"/>
                          <a:pt x="1042108" y="23996"/>
                        </a:cubicBezTo>
                        <a:cubicBezTo>
                          <a:pt x="1471550" y="187281"/>
                          <a:pt x="1702151" y="516680"/>
                          <a:pt x="1700212" y="928687"/>
                        </a:cubicBezTo>
                      </a:path>
                      <a:path w="1700212" h="1857375" fill="none" stroke="0" extrusionOk="0">
                        <a:moveTo>
                          <a:pt x="62681" y="578694"/>
                        </a:moveTo>
                        <a:cubicBezTo>
                          <a:pt x="212020" y="79107"/>
                          <a:pt x="567307" y="15329"/>
                          <a:pt x="1042108" y="23996"/>
                        </a:cubicBezTo>
                        <a:cubicBezTo>
                          <a:pt x="1476393" y="149005"/>
                          <a:pt x="1792162" y="518701"/>
                          <a:pt x="1700212" y="928687"/>
                        </a:cubicBezTo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D3F55FD-D1B4-364B-9F39-22FF1AD74B18}"/>
              </a:ext>
            </a:extLst>
          </p:cNvPr>
          <p:cNvSpPr txBox="1"/>
          <p:nvPr/>
        </p:nvSpPr>
        <p:spPr>
          <a:xfrm>
            <a:off x="4456808" y="2032292"/>
            <a:ext cx="18424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  <a:latin typeface="Ink Free" panose="020F0502020204030204" pitchFamily="34" charset="0"/>
                <a:cs typeface="Ink Free" panose="020F0502020204030204" pitchFamily="34" charset="0"/>
              </a:rPr>
              <a:t>Decided on my PhD focus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31AC55C-2D8E-494B-9363-700CA9AD4012}"/>
              </a:ext>
            </a:extLst>
          </p:cNvPr>
          <p:cNvSpPr txBox="1"/>
          <p:nvPr/>
        </p:nvSpPr>
        <p:spPr>
          <a:xfrm>
            <a:off x="7036652" y="1419194"/>
            <a:ext cx="492576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Cavolini" panose="020B0604020202020204" pitchFamily="34" charset="0"/>
                <a:cs typeface="Cavolini" panose="020B0604020202020204" pitchFamily="34" charset="0"/>
              </a:rPr>
              <a:t>Developmental Biology/Stem Cells</a:t>
            </a:r>
          </a:p>
          <a:p>
            <a:r>
              <a:rPr lang="en-US" b="1" dirty="0">
                <a:latin typeface="Cavolini" panose="020B0604020202020204" pitchFamily="34" charset="0"/>
                <a:cs typeface="Cavolini" panose="020B0604020202020204" pitchFamily="34" charset="0"/>
              </a:rPr>
              <a:t>Hadjantonakis lab</a:t>
            </a:r>
          </a:p>
          <a:p>
            <a:r>
              <a:rPr lang="en-US" dirty="0">
                <a:latin typeface="Cavolini" panose="020B0604020202020204" pitchFamily="34" charset="0"/>
                <a:cs typeface="Cavolini" panose="020B0604020202020204" pitchFamily="34" charset="0"/>
              </a:rPr>
              <a:t>Sloan Kettering Cancer Center </a:t>
            </a:r>
            <a:r>
              <a:rPr lang="en-US" dirty="0">
                <a:solidFill>
                  <a:srgbClr val="FF0000"/>
                </a:solidFill>
                <a:latin typeface="Cavolini" panose="020B0604020202020204" pitchFamily="34" charset="0"/>
                <a:cs typeface="Cavolini" panose="020B0604020202020204" pitchFamily="34" charset="0"/>
              </a:rPr>
              <a:t>(PhD)</a:t>
            </a:r>
          </a:p>
          <a:p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volini" panose="020B0604020202020204" pitchFamily="34" charset="0"/>
                <a:cs typeface="Cavolini" panose="020B0604020202020204" pitchFamily="34" charset="0"/>
              </a:rPr>
              <a:t>New York, New York </a:t>
            </a:r>
          </a:p>
        </p:txBody>
      </p:sp>
      <p:pic>
        <p:nvPicPr>
          <p:cNvPr id="24" name="Graphic 23" descr="Thought">
            <a:extLst>
              <a:ext uri="{FF2B5EF4-FFF2-40B4-BE49-F238E27FC236}">
                <a16:creationId xmlns:a16="http://schemas.microsoft.com/office/drawing/2014/main" id="{74809E8B-29DE-E242-B9D8-A52455E37A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132055" y="2514304"/>
            <a:ext cx="586902" cy="586902"/>
          </a:xfrm>
          <a:prstGeom prst="rect">
            <a:avLst/>
          </a:prstGeom>
        </p:spPr>
      </p:pic>
      <p:sp>
        <p:nvSpPr>
          <p:cNvPr id="25" name="Arc 24">
            <a:extLst>
              <a:ext uri="{FF2B5EF4-FFF2-40B4-BE49-F238E27FC236}">
                <a16:creationId xmlns:a16="http://schemas.microsoft.com/office/drawing/2014/main" id="{35F2B5EF-AAAB-8647-B327-8209ADAF0152}"/>
              </a:ext>
            </a:extLst>
          </p:cNvPr>
          <p:cNvSpPr/>
          <p:nvPr/>
        </p:nvSpPr>
        <p:spPr>
          <a:xfrm rot="2040119">
            <a:off x="8962063" y="2485420"/>
            <a:ext cx="2311418" cy="3653105"/>
          </a:xfrm>
          <a:prstGeom prst="arc">
            <a:avLst>
              <a:gd name="adj1" fmla="val 15539151"/>
              <a:gd name="adj2" fmla="val 135439"/>
            </a:avLst>
          </a:prstGeom>
          <a:ln w="28575">
            <a:prstDash val="dash"/>
            <a:tailEnd type="arrow" w="lg" len="lg"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62681 w 1700212"/>
                      <a:gd name="connsiteY0" fmla="*/ 578694 h 1857375"/>
                      <a:gd name="connsiteX1" fmla="*/ 1042108 w 1700212"/>
                      <a:gd name="connsiteY1" fmla="*/ 23996 h 1857375"/>
                      <a:gd name="connsiteX2" fmla="*/ 1700212 w 1700212"/>
                      <a:gd name="connsiteY2" fmla="*/ 928687 h 1857375"/>
                      <a:gd name="connsiteX3" fmla="*/ 1258157 w 1700212"/>
                      <a:gd name="connsiteY3" fmla="*/ 928688 h 1857375"/>
                      <a:gd name="connsiteX4" fmla="*/ 850106 w 1700212"/>
                      <a:gd name="connsiteY4" fmla="*/ 928688 h 1857375"/>
                      <a:gd name="connsiteX5" fmla="*/ 472142 w 1700212"/>
                      <a:gd name="connsiteY5" fmla="*/ 760691 h 1857375"/>
                      <a:gd name="connsiteX6" fmla="*/ 62681 w 1700212"/>
                      <a:gd name="connsiteY6" fmla="*/ 578694 h 1857375"/>
                      <a:gd name="connsiteX0" fmla="*/ 62681 w 1700212"/>
                      <a:gd name="connsiteY0" fmla="*/ 578694 h 1857375"/>
                      <a:gd name="connsiteX1" fmla="*/ 1042108 w 1700212"/>
                      <a:gd name="connsiteY1" fmla="*/ 23996 h 1857375"/>
                      <a:gd name="connsiteX2" fmla="*/ 1700212 w 1700212"/>
                      <a:gd name="connsiteY2" fmla="*/ 928687 h 185737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</a:cxnLst>
                    <a:rect l="l" t="t" r="r" b="b"/>
                    <a:pathLst>
                      <a:path w="1700212" h="1857375" stroke="0" extrusionOk="0">
                        <a:moveTo>
                          <a:pt x="62681" y="578694"/>
                        </a:moveTo>
                        <a:cubicBezTo>
                          <a:pt x="204617" y="146510"/>
                          <a:pt x="571195" y="-55027"/>
                          <a:pt x="1042108" y="23996"/>
                        </a:cubicBezTo>
                        <a:cubicBezTo>
                          <a:pt x="1507636" y="138475"/>
                          <a:pt x="1687548" y="496996"/>
                          <a:pt x="1700212" y="928687"/>
                        </a:cubicBezTo>
                        <a:cubicBezTo>
                          <a:pt x="1567586" y="950666"/>
                          <a:pt x="1442566" y="898869"/>
                          <a:pt x="1258157" y="928688"/>
                        </a:cubicBezTo>
                        <a:cubicBezTo>
                          <a:pt x="1073748" y="958507"/>
                          <a:pt x="1009115" y="886499"/>
                          <a:pt x="850106" y="928688"/>
                        </a:cubicBezTo>
                        <a:cubicBezTo>
                          <a:pt x="708917" y="872337"/>
                          <a:pt x="572827" y="773838"/>
                          <a:pt x="472142" y="760691"/>
                        </a:cubicBezTo>
                        <a:cubicBezTo>
                          <a:pt x="371457" y="747544"/>
                          <a:pt x="164330" y="620834"/>
                          <a:pt x="62681" y="578694"/>
                        </a:cubicBezTo>
                        <a:close/>
                      </a:path>
                      <a:path w="1700212" h="1857375" fill="none" extrusionOk="0">
                        <a:moveTo>
                          <a:pt x="62681" y="578694"/>
                        </a:moveTo>
                        <a:cubicBezTo>
                          <a:pt x="142877" y="143566"/>
                          <a:pt x="683356" y="-39698"/>
                          <a:pt x="1042108" y="23996"/>
                        </a:cubicBezTo>
                        <a:cubicBezTo>
                          <a:pt x="1471550" y="187281"/>
                          <a:pt x="1702151" y="516680"/>
                          <a:pt x="1700212" y="928687"/>
                        </a:cubicBezTo>
                      </a:path>
                      <a:path w="1700212" h="1857375" fill="none" stroke="0" extrusionOk="0">
                        <a:moveTo>
                          <a:pt x="62681" y="578694"/>
                        </a:moveTo>
                        <a:cubicBezTo>
                          <a:pt x="212020" y="79107"/>
                          <a:pt x="567307" y="15329"/>
                          <a:pt x="1042108" y="23996"/>
                        </a:cubicBezTo>
                        <a:cubicBezTo>
                          <a:pt x="1476393" y="149005"/>
                          <a:pt x="1792162" y="518701"/>
                          <a:pt x="1700212" y="928687"/>
                        </a:cubicBezTo>
                      </a:path>
                    </a:pathLst>
                  </a:custGeom>
                  <ask:type>
                    <ask:lineSketchNone/>
                  </ask:type>
                </ask:lineSketchStyleProps>
              </a:ext>
            </a:extLst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29F81E6-78FE-E04C-8EF8-F79D69066526}"/>
              </a:ext>
            </a:extLst>
          </p:cNvPr>
          <p:cNvSpPr txBox="1"/>
          <p:nvPr/>
        </p:nvSpPr>
        <p:spPr>
          <a:xfrm>
            <a:off x="9845056" y="5084437"/>
            <a:ext cx="332582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volini" panose="020B0604020202020204" pitchFamily="34" charset="0"/>
                <a:cs typeface="Cavolini" panose="020B0604020202020204" pitchFamily="34" charset="0"/>
              </a:rPr>
              <a:t>Residency? </a:t>
            </a:r>
          </a:p>
          <a:p>
            <a:r>
              <a:rPr lang="en-US" dirty="0">
                <a:latin typeface="Cavolini" panose="020B0604020202020204" pitchFamily="34" charset="0"/>
                <a:cs typeface="Cavolini" panose="020B0604020202020204" pitchFamily="34" charset="0"/>
              </a:rPr>
              <a:t>Post-Docs? </a:t>
            </a:r>
          </a:p>
          <a:p>
            <a:r>
              <a:rPr lang="en-US" dirty="0">
                <a:latin typeface="Cavolini" panose="020B0604020202020204" pitchFamily="34" charset="0"/>
                <a:cs typeface="Cavolini" panose="020B0604020202020204" pitchFamily="34" charset="0"/>
              </a:rPr>
              <a:t>Industry?</a:t>
            </a:r>
          </a:p>
        </p:txBody>
      </p:sp>
      <p:pic>
        <p:nvPicPr>
          <p:cNvPr id="27" name="Graphic 26" descr="Thought">
            <a:extLst>
              <a:ext uri="{FF2B5EF4-FFF2-40B4-BE49-F238E27FC236}">
                <a16:creationId xmlns:a16="http://schemas.microsoft.com/office/drawing/2014/main" id="{68A36103-546D-ED4A-AD9D-2FCF89BD46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1489038" y="4209712"/>
            <a:ext cx="586902" cy="586902"/>
          </a:xfrm>
          <a:prstGeom prst="rect">
            <a:avLst/>
          </a:prstGeom>
        </p:spPr>
      </p:pic>
      <p:sp>
        <p:nvSpPr>
          <p:cNvPr id="28" name="TextBox 27">
            <a:extLst>
              <a:ext uri="{FF2B5EF4-FFF2-40B4-BE49-F238E27FC236}">
                <a16:creationId xmlns:a16="http://schemas.microsoft.com/office/drawing/2014/main" id="{457CBD77-6011-6545-93ED-A7555862ADF3}"/>
              </a:ext>
            </a:extLst>
          </p:cNvPr>
          <p:cNvSpPr txBox="1"/>
          <p:nvPr/>
        </p:nvSpPr>
        <p:spPr>
          <a:xfrm>
            <a:off x="160153" y="5210595"/>
            <a:ext cx="21575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Ink Free" panose="020F0502020204030204" pitchFamily="34" charset="0"/>
                <a:cs typeface="Ink Free" panose="020F0502020204030204" pitchFamily="34" charset="0"/>
              </a:rPr>
              <a:t>4 Years 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7A7E7DA-4277-DC42-A2F3-98431E883AD4}"/>
              </a:ext>
            </a:extLst>
          </p:cNvPr>
          <p:cNvSpPr txBox="1"/>
          <p:nvPr/>
        </p:nvSpPr>
        <p:spPr>
          <a:xfrm>
            <a:off x="9774577" y="3118168"/>
            <a:ext cx="200791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Ink Free" panose="020F0502020204030204" pitchFamily="34" charset="0"/>
                <a:cs typeface="Ink Free" panose="020F0502020204030204" pitchFamily="34" charset="0"/>
              </a:rPr>
              <a:t>~8 Years!</a:t>
            </a:r>
          </a:p>
          <a:p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Ink Free" panose="020F0502020204030204" pitchFamily="34" charset="0"/>
                <a:cs typeface="Ink Free" panose="020F0502020204030204" pitchFamily="34" charset="0"/>
              </a:rPr>
              <a:t>(4 MD + ~4 PhD) </a:t>
            </a:r>
          </a:p>
        </p:txBody>
      </p:sp>
      <p:pic>
        <p:nvPicPr>
          <p:cNvPr id="31" name="Graphic 30" descr="Graduation cap">
            <a:extLst>
              <a:ext uri="{FF2B5EF4-FFF2-40B4-BE49-F238E27FC236}">
                <a16:creationId xmlns:a16="http://schemas.microsoft.com/office/drawing/2014/main" id="{687959B4-F24F-FB45-AF77-0425E4F348B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156365">
            <a:off x="4414503" y="4684474"/>
            <a:ext cx="914400" cy="914400"/>
          </a:xfrm>
          <a:prstGeom prst="rect">
            <a:avLst/>
          </a:prstGeom>
        </p:spPr>
      </p:pic>
      <p:pic>
        <p:nvPicPr>
          <p:cNvPr id="32" name="Graphic 31" descr="Graduation cap">
            <a:extLst>
              <a:ext uri="{FF2B5EF4-FFF2-40B4-BE49-F238E27FC236}">
                <a16:creationId xmlns:a16="http://schemas.microsoft.com/office/drawing/2014/main" id="{2BAD6B76-DC2A-1B4B-A380-0FD80459830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2156365">
            <a:off x="11325288" y="4835929"/>
            <a:ext cx="914400" cy="914400"/>
          </a:xfrm>
          <a:prstGeom prst="rect">
            <a:avLst/>
          </a:prstGeom>
        </p:spPr>
      </p:pic>
      <p:pic>
        <p:nvPicPr>
          <p:cNvPr id="35" name="Graphic 34" descr="Email">
            <a:extLst>
              <a:ext uri="{FF2B5EF4-FFF2-40B4-BE49-F238E27FC236}">
                <a16:creationId xmlns:a16="http://schemas.microsoft.com/office/drawing/2014/main" id="{2C582AED-C948-294F-9DC9-04DF079F9428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4511" y="6340402"/>
            <a:ext cx="432509" cy="432509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E811AF19-ABE1-6E4B-9D1C-FE36CDB0D2C7}"/>
              </a:ext>
            </a:extLst>
          </p:cNvPr>
          <p:cNvSpPr txBox="1"/>
          <p:nvPr/>
        </p:nvSpPr>
        <p:spPr>
          <a:xfrm>
            <a:off x="440526" y="6458647"/>
            <a:ext cx="3021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" pitchFamily="2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aba2036@med.cornell.edu</a:t>
            </a:r>
            <a:endParaRPr lang="en-US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6752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  <p:bldP spid="7" grpId="0"/>
      <p:bldP spid="8" grpId="0"/>
      <p:bldP spid="9" grpId="0" animBg="1"/>
      <p:bldP spid="10" grpId="0"/>
      <p:bldP spid="11" grpId="0"/>
      <p:bldP spid="17" grpId="0" animBg="1"/>
      <p:bldP spid="18" grpId="0"/>
      <p:bldP spid="19" grpId="0"/>
      <p:bldP spid="21" grpId="0" animBg="1"/>
      <p:bldP spid="22" grpId="0"/>
      <p:bldP spid="23" grpId="0"/>
      <p:bldP spid="25" grpId="0" animBg="1"/>
      <p:bldP spid="26" grpId="0"/>
      <p:bldP spid="28" grpId="0"/>
      <p:bldP spid="2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0B95454-0BDB-124F-8EFA-F27BD9F14BAF}"/>
              </a:ext>
            </a:extLst>
          </p:cNvPr>
          <p:cNvSpPr txBox="1"/>
          <p:nvPr/>
        </p:nvSpPr>
        <p:spPr>
          <a:xfrm>
            <a:off x="73173" y="85089"/>
            <a:ext cx="814588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latin typeface="Helvetica" pitchFamily="2" charset="0"/>
              </a:rPr>
              <a:t>Abderhman Abuhashem, MD/PhD candidate, New York</a:t>
            </a:r>
          </a:p>
          <a:p>
            <a:r>
              <a:rPr lang="en-US" dirty="0">
                <a:latin typeface="Helvetica" pitchFamily="2" charset="0"/>
              </a:rPr>
              <a:t>Tri-institutional MD-PhD program (Weill Cornel/Rockefeller/Sloan Kettering)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B842EFE-3B2B-B04A-8BD0-02189CD68283}"/>
              </a:ext>
            </a:extLst>
          </p:cNvPr>
          <p:cNvSpPr txBox="1"/>
          <p:nvPr/>
        </p:nvSpPr>
        <p:spPr>
          <a:xfrm>
            <a:off x="216984" y="1077927"/>
            <a:ext cx="5879015" cy="3739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  <a:latin typeface="Cavolini" panose="020B0604020202020204" pitchFamily="34" charset="0"/>
                <a:cs typeface="Cavolini" panose="020B0604020202020204" pitchFamily="34" charset="0"/>
              </a:rPr>
              <a:t>Helpful advice I received:</a:t>
            </a:r>
          </a:p>
          <a:p>
            <a:endParaRPr lang="en-US" sz="2400" b="1" dirty="0">
              <a:solidFill>
                <a:srgbClr val="0070C0"/>
              </a:solidFill>
              <a:latin typeface="Cavolini" panose="020B0604020202020204" pitchFamily="34" charset="0"/>
              <a:cs typeface="Cavolini" panose="020B060402020202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b="1" dirty="0">
                <a:solidFill>
                  <a:srgbClr val="0070C0"/>
                </a:solidFill>
                <a:latin typeface="Cavolini" panose="020B0604020202020204" pitchFamily="34" charset="0"/>
                <a:cs typeface="Cavolini" panose="020B0604020202020204" pitchFamily="34" charset="0"/>
              </a:rPr>
              <a:t>Do not count yourself out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b="1" dirty="0">
                <a:solidFill>
                  <a:srgbClr val="0070C0"/>
                </a:solidFill>
                <a:latin typeface="Cavolini" panose="020B0604020202020204" pitchFamily="34" charset="0"/>
                <a:cs typeface="Cavolini" panose="020B0604020202020204" pitchFamily="34" charset="0"/>
              </a:rPr>
              <a:t>Do not have high expectations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b="1" dirty="0">
                <a:solidFill>
                  <a:srgbClr val="0070C0"/>
                </a:solidFill>
                <a:latin typeface="Cavolini" panose="020B0604020202020204" pitchFamily="34" charset="0"/>
                <a:cs typeface="Cavolini" panose="020B0604020202020204" pitchFamily="34" charset="0"/>
              </a:rPr>
              <a:t>Invest in mentorships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b="1" dirty="0">
                <a:solidFill>
                  <a:srgbClr val="0070C0"/>
                </a:solidFill>
                <a:latin typeface="Cavolini" panose="020B0604020202020204" pitchFamily="34" charset="0"/>
                <a:cs typeface="Cavolini" panose="020B0604020202020204" pitchFamily="34" charset="0"/>
              </a:rPr>
              <a:t>Have a role model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b="1" dirty="0">
                <a:solidFill>
                  <a:srgbClr val="0070C0"/>
                </a:solidFill>
                <a:latin typeface="Cavolini" panose="020B0604020202020204" pitchFamily="34" charset="0"/>
                <a:cs typeface="Cavolini" panose="020B0604020202020204" pitchFamily="34" charset="0"/>
              </a:rPr>
              <a:t>Do not compare yourself to peers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ECC8F5C-0562-344A-B58A-5E66D7582EC5}"/>
              </a:ext>
            </a:extLst>
          </p:cNvPr>
          <p:cNvSpPr txBox="1"/>
          <p:nvPr/>
        </p:nvSpPr>
        <p:spPr>
          <a:xfrm>
            <a:off x="6255896" y="1031513"/>
            <a:ext cx="5719120" cy="57400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7030A0"/>
                </a:solidFill>
                <a:latin typeface="Cavolini" panose="020B0604020202020204" pitchFamily="34" charset="0"/>
                <a:cs typeface="Cavolini" panose="020B0604020202020204" pitchFamily="34" charset="0"/>
              </a:rPr>
              <a:t>Things I wish I had known:</a:t>
            </a:r>
          </a:p>
          <a:p>
            <a:endParaRPr lang="en-US" sz="2400" b="1" dirty="0">
              <a:solidFill>
                <a:srgbClr val="7030A0"/>
              </a:solidFill>
              <a:latin typeface="Cavolini" panose="020B0604020202020204" pitchFamily="34" charset="0"/>
              <a:cs typeface="Cavolini" panose="020B060402020202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b="1" dirty="0">
                <a:solidFill>
                  <a:srgbClr val="7030A0"/>
                </a:solidFill>
                <a:latin typeface="Cavolini" panose="020B0604020202020204" pitchFamily="34" charset="0"/>
                <a:cs typeface="Cavolini" panose="020B0604020202020204" pitchFamily="34" charset="0"/>
              </a:rPr>
              <a:t>Medicine is complicated! (the science and the bureaucracy)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b="1" dirty="0">
                <a:solidFill>
                  <a:srgbClr val="7030A0"/>
                </a:solidFill>
                <a:latin typeface="Cavolini" panose="020B0604020202020204" pitchFamily="34" charset="0"/>
                <a:cs typeface="Cavolini" panose="020B0604020202020204" pitchFamily="34" charset="0"/>
              </a:rPr>
              <a:t>You need to have the right motivation to do science/medicine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b="1" dirty="0">
                <a:solidFill>
                  <a:srgbClr val="7030A0"/>
                </a:solidFill>
                <a:latin typeface="Cavolini" panose="020B0604020202020204" pitchFamily="34" charset="0"/>
                <a:cs typeface="Cavolini" panose="020B0604020202020204" pitchFamily="34" charset="0"/>
              </a:rPr>
              <a:t>Every career decision has ups and downs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en-US" sz="2400" b="1" dirty="0">
                <a:solidFill>
                  <a:srgbClr val="7030A0"/>
                </a:solidFill>
                <a:latin typeface="Cavolini" panose="020B0604020202020204" pitchFamily="34" charset="0"/>
                <a:cs typeface="Cavolini" panose="020B0604020202020204" pitchFamily="34" charset="0"/>
              </a:rPr>
              <a:t>You will, on average, work harder than what you expect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endParaRPr lang="en-US" sz="2400" b="1" dirty="0">
              <a:solidFill>
                <a:srgbClr val="7030A0"/>
              </a:solidFill>
              <a:latin typeface="Cavolini" panose="020B0604020202020204" pitchFamily="34" charset="0"/>
              <a:cs typeface="Cavolini" panose="020B060402020202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AutoNum type="arabicPeriod"/>
            </a:pPr>
            <a:endParaRPr lang="en-US" sz="2400" b="1" dirty="0">
              <a:solidFill>
                <a:srgbClr val="7030A0"/>
              </a:solidFill>
              <a:latin typeface="Cavolini" panose="020B0604020202020204" pitchFamily="34" charset="0"/>
              <a:cs typeface="Cavolini" panose="020B0604020202020204" pitchFamily="34" charset="0"/>
            </a:endParaRPr>
          </a:p>
        </p:txBody>
      </p:sp>
      <p:pic>
        <p:nvPicPr>
          <p:cNvPr id="35" name="Graphic 34" descr="Email">
            <a:extLst>
              <a:ext uri="{FF2B5EF4-FFF2-40B4-BE49-F238E27FC236}">
                <a16:creationId xmlns:a16="http://schemas.microsoft.com/office/drawing/2014/main" id="{92F878AB-EAB1-B742-87CC-72ED3B980A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511" y="6340402"/>
            <a:ext cx="432509" cy="432509"/>
          </a:xfrm>
          <a:prstGeom prst="rect">
            <a:avLst/>
          </a:prstGeom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5D9E1178-7F4C-D142-AF1A-3F54B909EF85}"/>
              </a:ext>
            </a:extLst>
          </p:cNvPr>
          <p:cNvSpPr txBox="1"/>
          <p:nvPr/>
        </p:nvSpPr>
        <p:spPr>
          <a:xfrm>
            <a:off x="440526" y="6458647"/>
            <a:ext cx="3021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Helvetica" pitchFamily="2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aba2036@med.cornell.edu</a:t>
            </a:r>
            <a:endParaRPr lang="en-US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245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1414</TotalTime>
  <Words>233</Words>
  <Application>Microsoft Macintosh PowerPoint</Application>
  <PresentationFormat>Widescreen</PresentationFormat>
  <Paragraphs>43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Cavolini</vt:lpstr>
      <vt:lpstr>Helvetica</vt:lpstr>
      <vt:lpstr>Ink Free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Abderhman Abuhashem</dc:creator>
  <cp:lastModifiedBy>Abderhman Abuhashem</cp:lastModifiedBy>
  <cp:revision>8</cp:revision>
  <dcterms:created xsi:type="dcterms:W3CDTF">2020-09-06T02:03:56Z</dcterms:created>
  <dcterms:modified xsi:type="dcterms:W3CDTF">2020-09-07T01:38:31Z</dcterms:modified>
</cp:coreProperties>
</file>