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4B6FD-A57E-4C18-9A69-908DDEE28D3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146D3-4E61-465A-BF4D-A80EE7AF8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832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146D3-4E61-465A-BF4D-A80EE7AF878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585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146D3-4E61-465A-BF4D-A80EE7AF87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507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A9EB4-3DF7-44E9-8CD0-591529FD0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714911-20DC-4BD5-B3FF-E77D0733BD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E29AE-610F-46D4-9B0F-066BA290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F2E3-7BCC-4312-8AE2-EF26AED14CD5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51E69-EA85-4AB4-8DE8-BCA217617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0EBEB-998A-45FC-8C89-F93CE3C0E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D062-705D-4A9E-A240-3E6001EBF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490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205E9-5589-44F6-8708-9822CD13B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FE410-F891-4AF2-A797-EF0E68AD2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49134-A019-4F1D-A749-9E64A096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F2E3-7BCC-4312-8AE2-EF26AED14CD5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F7F47-53EA-4391-B328-6F0116412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70654-13CB-49A1-8A83-8B11A314A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D062-705D-4A9E-A240-3E6001EBF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7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07AD40-F782-4461-B984-3E3E8C653B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6B9264-254C-4B50-9EDA-53122D725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13EC6-D790-44F5-9C27-27640449E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F2E3-7BCC-4312-8AE2-EF26AED14CD5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398BB-F135-4275-9BD7-DAA36187D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A6569-605C-473F-AF73-44421A969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D062-705D-4A9E-A240-3E6001EBF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42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2761C-F319-41EA-A29C-0220C9233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DAE87-FA5B-45B0-BD0F-6EBB2061B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CB9CB-676F-4DCE-BC8C-F60C1DC11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F2E3-7BCC-4312-8AE2-EF26AED14CD5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FC898-7E02-45F5-AB35-8D722E34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60A4C-3C61-4F57-BAC7-0BD93EBAD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D062-705D-4A9E-A240-3E6001EBF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6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452FA-E364-41D5-955E-9E22ECF9E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8D57F-413E-4478-BAF2-46129ACBD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188D-A332-4F16-A982-A9CA167F2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F2E3-7BCC-4312-8AE2-EF26AED14CD5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CCDEB-5E2C-4703-8CC2-A687C90CC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48461-68FC-46EC-BE25-CED6B84B4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D062-705D-4A9E-A240-3E6001EBF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8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BC863-3839-4F4B-B404-9753647BA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CED8C-343F-45D4-AF41-39A09E344D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0E770-AFEF-45F7-A372-EE3088990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820E8-C86A-460D-8250-F18556651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F2E3-7BCC-4312-8AE2-EF26AED14CD5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1B991A-887A-4432-B7E4-CF5FB6450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B2C4B-3498-4D41-8FEF-7645B2FD4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D062-705D-4A9E-A240-3E6001EBF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14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F2C39-BD68-47F7-8AF9-64B2FF152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A55AD-9B67-4B6A-8628-133428E7F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2479EF-1B48-48E1-AFC0-05BF23662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3C44CC-EA82-4F38-8764-B484E963E0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5E2F7B-34AA-4B79-8D31-3890C8B3EC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3D4CB0-3AF5-4DA7-88F5-8270FF9C0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F2E3-7BCC-4312-8AE2-EF26AED14CD5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9ED27E-044B-41E3-84EE-C354B252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953D59-B520-4BD8-B102-7AB3C1A06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D062-705D-4A9E-A240-3E6001EBF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563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92672-D2EC-4F80-B90D-911979AF8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8DC5E7-C3B0-4859-8188-3FD0406B6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F2E3-7BCC-4312-8AE2-EF26AED14CD5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4A66B2-090A-4C9B-94A7-410CDE5A2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6C112E-959E-4F86-BB39-619BFB03A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D062-705D-4A9E-A240-3E6001EBF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53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04049-C4B4-41CF-9974-E060FDD42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F2E3-7BCC-4312-8AE2-EF26AED14CD5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B079A9-993F-4E29-A51B-2D2A93B9C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0D495-3840-41C2-8FEA-2501E9F9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D062-705D-4A9E-A240-3E6001EBF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37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9A63A-FEA2-4457-9A5D-0A8AC7317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EBD17-8160-406A-BEEC-1898718D8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2B68BF-3202-4CD5-9511-AAB45FAF8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45FC7B-381C-4759-98F7-AD53BF0C4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F2E3-7BCC-4312-8AE2-EF26AED14CD5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650D7-757E-4A32-8894-EE4C2EDDC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85FA2-5567-4D5C-89EF-983865CE1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D062-705D-4A9E-A240-3E6001EBF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14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46C03-169E-40FA-B64E-4F134894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A9C2D0-63F0-4091-985A-2896EE69D1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6E5420-04C9-4068-9447-9B00F34FA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9E95B-F7E8-42D0-8E79-1F32A3BD7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F2E3-7BCC-4312-8AE2-EF26AED14CD5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9E85C-5E23-4A03-99DD-138BD4CB7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A53727-5B63-4065-97B8-D9013C9B9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D062-705D-4A9E-A240-3E6001EBF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073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206046-A0E7-466C-9E5B-25424D231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BEF2B-43CB-47F8-8F31-5404E8523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4B0F0-9C76-4100-9371-92075380A1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6F2E3-7BCC-4312-8AE2-EF26AED14CD5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9E45D-9026-41E1-8393-D8DFCA83B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A6E71-08E6-4FEF-A69E-2BB039D5B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2D062-705D-4A9E-A240-3E6001EBF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0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56515B-B301-4294-A109-227C3FD9BB75}"/>
              </a:ext>
            </a:extLst>
          </p:cNvPr>
          <p:cNvSpPr txBox="1"/>
          <p:nvPr/>
        </p:nvSpPr>
        <p:spPr>
          <a:xfrm>
            <a:off x="28007" y="82769"/>
            <a:ext cx="12137184" cy="91440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kern="1200" dirty="0">
                <a:latin typeface="+mj-lt"/>
                <a:ea typeface="+mj-ea"/>
                <a:cs typeface="+mj-cs"/>
              </a:rPr>
              <a:t>Omar S. Abu Abed, BPharm, PhD, MRSC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 dirty="0">
                <a:latin typeface="+mj-lt"/>
                <a:ea typeface="+mj-ea"/>
                <a:cs typeface="+mj-cs"/>
              </a:rPr>
              <a:t>Assistant Professor and Scientist, Palestine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268574-8D9A-438B-BE08-45E51F9D41A4}"/>
              </a:ext>
            </a:extLst>
          </p:cNvPr>
          <p:cNvCxnSpPr/>
          <p:nvPr/>
        </p:nvCxnSpPr>
        <p:spPr>
          <a:xfrm>
            <a:off x="1431858" y="3519099"/>
            <a:ext cx="0" cy="64935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B37E74A-E3F6-4BDC-9CFD-297DEDAAE6DF}"/>
              </a:ext>
            </a:extLst>
          </p:cNvPr>
          <p:cNvSpPr txBox="1"/>
          <p:nvPr/>
        </p:nvSpPr>
        <p:spPr>
          <a:xfrm>
            <a:off x="102289" y="4284276"/>
            <a:ext cx="2659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BSc of Pharmacy</a:t>
            </a:r>
          </a:p>
          <a:p>
            <a:pPr algn="ctr"/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JUST, Jordan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A6B5F6-127D-40D9-9AF3-D9D30754EB45}"/>
              </a:ext>
            </a:extLst>
          </p:cNvPr>
          <p:cNvSpPr txBox="1"/>
          <p:nvPr/>
        </p:nvSpPr>
        <p:spPr>
          <a:xfrm>
            <a:off x="28007" y="1453599"/>
            <a:ext cx="2392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Born in Kuwait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456606B-40B7-4165-8C32-5C82728A41DE}"/>
              </a:ext>
            </a:extLst>
          </p:cNvPr>
          <p:cNvCxnSpPr>
            <a:cxnSpLocks/>
          </p:cNvCxnSpPr>
          <p:nvPr/>
        </p:nvCxnSpPr>
        <p:spPr>
          <a:xfrm flipV="1">
            <a:off x="2193982" y="5415393"/>
            <a:ext cx="400459" cy="70313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F07C609-214E-4F9C-8D43-252D33BDD64E}"/>
              </a:ext>
            </a:extLst>
          </p:cNvPr>
          <p:cNvSpPr txBox="1"/>
          <p:nvPr/>
        </p:nvSpPr>
        <p:spPr>
          <a:xfrm>
            <a:off x="3987718" y="4452119"/>
            <a:ext cx="3268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Doctor of Philosophy (PhD)</a:t>
            </a:r>
          </a:p>
          <a:p>
            <a:pPr algn="ctr"/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Sunderland, UK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12494B6-7DC3-4C51-8533-E8A9ED0CF016}"/>
              </a:ext>
            </a:extLst>
          </p:cNvPr>
          <p:cNvCxnSpPr>
            <a:cxnSpLocks/>
          </p:cNvCxnSpPr>
          <p:nvPr/>
        </p:nvCxnSpPr>
        <p:spPr>
          <a:xfrm flipV="1">
            <a:off x="5273652" y="3585410"/>
            <a:ext cx="0" cy="64935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AEDB48E-DE16-4B08-B1E5-C9D8A5487150}"/>
              </a:ext>
            </a:extLst>
          </p:cNvPr>
          <p:cNvSpPr txBox="1"/>
          <p:nvPr/>
        </p:nvSpPr>
        <p:spPr>
          <a:xfrm>
            <a:off x="3779258" y="1386983"/>
            <a:ext cx="3268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Post-doctorate Training</a:t>
            </a:r>
          </a:p>
          <a:p>
            <a:pPr algn="ctr"/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King’s College London, UK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1B8A934-8700-4DE9-9C03-31FDB61B121F}"/>
              </a:ext>
            </a:extLst>
          </p:cNvPr>
          <p:cNvCxnSpPr>
            <a:cxnSpLocks/>
          </p:cNvCxnSpPr>
          <p:nvPr/>
        </p:nvCxnSpPr>
        <p:spPr>
          <a:xfrm>
            <a:off x="7203100" y="2391749"/>
            <a:ext cx="114058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5771AF4B-C488-4D86-B505-C09EE37ACCCE}"/>
              </a:ext>
            </a:extLst>
          </p:cNvPr>
          <p:cNvSpPr txBox="1"/>
          <p:nvPr/>
        </p:nvSpPr>
        <p:spPr>
          <a:xfrm>
            <a:off x="8869915" y="1601428"/>
            <a:ext cx="3268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Assistant Professor, Research Scientists</a:t>
            </a:r>
          </a:p>
          <a:p>
            <a:pPr algn="ctr"/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Palestine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59A0782-CAF0-4E35-8706-47317E8AA62D}"/>
              </a:ext>
            </a:extLst>
          </p:cNvPr>
          <p:cNvCxnSpPr>
            <a:cxnSpLocks/>
          </p:cNvCxnSpPr>
          <p:nvPr/>
        </p:nvCxnSpPr>
        <p:spPr>
          <a:xfrm>
            <a:off x="10670281" y="3956941"/>
            <a:ext cx="0" cy="101802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E1A3AFE-AAAF-4B9D-A469-43EAE7A8A150}"/>
              </a:ext>
            </a:extLst>
          </p:cNvPr>
          <p:cNvSpPr txBox="1"/>
          <p:nvPr/>
        </p:nvSpPr>
        <p:spPr>
          <a:xfrm>
            <a:off x="9040825" y="4982129"/>
            <a:ext cx="3268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Build the bridge between the academic and industrial sector.</a:t>
            </a:r>
          </a:p>
          <a:p>
            <a:pPr algn="ctr"/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Launch a research academy to shape the next generation of Palestinian Scientists.</a:t>
            </a:r>
          </a:p>
        </p:txBody>
      </p:sp>
      <p:pic>
        <p:nvPicPr>
          <p:cNvPr id="2" name="Picture 2" descr="Jordan University of Science &amp; Technology | Mental Health Innovation Network">
            <a:extLst>
              <a:ext uri="{FF2B5EF4-FFF2-40B4-BE49-F238E27FC236}">
                <a16:creationId xmlns:a16="http://schemas.microsoft.com/office/drawing/2014/main" id="{D55D924A-4EAD-4F55-9F75-5EB48A94F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58" y="4894070"/>
            <a:ext cx="1705626" cy="175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University of Sunderland - AHZ Associates">
            <a:extLst>
              <a:ext uri="{FF2B5EF4-FFF2-40B4-BE49-F238E27FC236}">
                <a16:creationId xmlns:a16="http://schemas.microsoft.com/office/drawing/2014/main" id="{2E80607D-06D0-42A6-870F-24DD02819C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24" b="34881"/>
          <a:stretch/>
        </p:blipFill>
        <p:spPr bwMode="auto">
          <a:xfrm>
            <a:off x="3800279" y="5192712"/>
            <a:ext cx="3501884" cy="135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Norman Malcolm Fellowship in Philosophy at King's College London, UK -  Scholarship Positions 2020 2021">
            <a:extLst>
              <a:ext uri="{FF2B5EF4-FFF2-40B4-BE49-F238E27FC236}">
                <a16:creationId xmlns:a16="http://schemas.microsoft.com/office/drawing/2014/main" id="{DB0AC035-2121-4049-93F4-DEB41ACE3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675" y="1910129"/>
            <a:ext cx="2561116" cy="149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Palestine flag Royalty Free Vector Image - VectorStock">
            <a:extLst>
              <a:ext uri="{FF2B5EF4-FFF2-40B4-BE49-F238E27FC236}">
                <a16:creationId xmlns:a16="http://schemas.microsoft.com/office/drawing/2014/main" id="{1D5EC4AD-1B6B-4D42-B725-BD7F14D07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0" r="367" b="27457"/>
          <a:stretch/>
        </p:blipFill>
        <p:spPr bwMode="auto">
          <a:xfrm>
            <a:off x="9449576" y="2381189"/>
            <a:ext cx="2561116" cy="157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uwait extends public holiday 2 more weeks on COVID-19 fears - Mubasher Info">
            <a:extLst>
              <a:ext uri="{FF2B5EF4-FFF2-40B4-BE49-F238E27FC236}">
                <a16:creationId xmlns:a16="http://schemas.microsoft.com/office/drawing/2014/main" id="{8C0B29F8-9154-4D1B-8AD7-6399B8749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2" y="1910129"/>
            <a:ext cx="2576839" cy="149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6A428CC-B345-41E1-9611-F25EBAAC6CBA}"/>
              </a:ext>
            </a:extLst>
          </p:cNvPr>
          <p:cNvCxnSpPr>
            <a:cxnSpLocks/>
          </p:cNvCxnSpPr>
          <p:nvPr/>
        </p:nvCxnSpPr>
        <p:spPr>
          <a:xfrm flipH="1">
            <a:off x="9046373" y="3495310"/>
            <a:ext cx="806406" cy="61998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Picture 12" descr="ARAB AMERICAN UNIVERSITY | THE FIRST PRIVATE UNIVERSITY IN PALESTINE">
            <a:extLst>
              <a:ext uri="{FF2B5EF4-FFF2-40B4-BE49-F238E27FC236}">
                <a16:creationId xmlns:a16="http://schemas.microsoft.com/office/drawing/2014/main" id="{D504914D-A9DF-405D-A19F-540221DAD7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5" t="5347" r="18605" b="4073"/>
          <a:stretch/>
        </p:blipFill>
        <p:spPr bwMode="auto">
          <a:xfrm>
            <a:off x="7396128" y="4130757"/>
            <a:ext cx="1644697" cy="157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D8FC2BC-0ECE-4A68-B0A6-3E57462C51FD}"/>
              </a:ext>
            </a:extLst>
          </p:cNvPr>
          <p:cNvSpPr txBox="1"/>
          <p:nvPr/>
        </p:nvSpPr>
        <p:spPr>
          <a:xfrm>
            <a:off x="6568010" y="3317671"/>
            <a:ext cx="3268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Assistant Professor, Research Scientists</a:t>
            </a:r>
          </a:p>
          <a:p>
            <a:pPr algn="ctr"/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AAUP, Palestine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105286-606C-43D8-BE7E-BD0391CFD5BC}"/>
              </a:ext>
            </a:extLst>
          </p:cNvPr>
          <p:cNvSpPr txBox="1"/>
          <p:nvPr/>
        </p:nvSpPr>
        <p:spPr>
          <a:xfrm>
            <a:off x="9313785" y="1284322"/>
            <a:ext cx="2392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8DDD4F-D0BC-45A0-BDC0-E74A9810C516}"/>
              </a:ext>
            </a:extLst>
          </p:cNvPr>
          <p:cNvSpPr txBox="1"/>
          <p:nvPr/>
        </p:nvSpPr>
        <p:spPr>
          <a:xfrm>
            <a:off x="7105035" y="3041727"/>
            <a:ext cx="2392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pic>
        <p:nvPicPr>
          <p:cNvPr id="19" name="Picture 14" descr="Abbott - Home | Facebook">
            <a:extLst>
              <a:ext uri="{FF2B5EF4-FFF2-40B4-BE49-F238E27FC236}">
                <a16:creationId xmlns:a16="http://schemas.microsoft.com/office/drawing/2014/main" id="{0293CB34-C09D-4F21-BADC-BA98BE771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17" y="4264773"/>
            <a:ext cx="1140580" cy="114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ADCEA57-2219-49D2-B88E-9E6DB7D9812D}"/>
              </a:ext>
            </a:extLst>
          </p:cNvPr>
          <p:cNvCxnSpPr>
            <a:cxnSpLocks/>
          </p:cNvCxnSpPr>
          <p:nvPr/>
        </p:nvCxnSpPr>
        <p:spPr>
          <a:xfrm>
            <a:off x="3664770" y="5167229"/>
            <a:ext cx="792425" cy="39394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83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8" grpId="0"/>
      <p:bldP spid="43" grpId="0"/>
      <p:bldP spid="50" grpId="0"/>
      <p:bldP spid="54" grpId="0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E7FA4A-C3D9-464D-B89A-81A9EC8769EF}"/>
              </a:ext>
            </a:extLst>
          </p:cNvPr>
          <p:cNvSpPr txBox="1"/>
          <p:nvPr/>
        </p:nvSpPr>
        <p:spPr>
          <a:xfrm>
            <a:off x="173621" y="2072494"/>
            <a:ext cx="4135620" cy="27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F9B558-648D-421F-B140-9162CDEA1284}"/>
              </a:ext>
            </a:extLst>
          </p:cNvPr>
          <p:cNvSpPr txBox="1"/>
          <p:nvPr/>
        </p:nvSpPr>
        <p:spPr>
          <a:xfrm>
            <a:off x="5599523" y="328388"/>
            <a:ext cx="6573160" cy="6261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0000"/>
                </a:solidFill>
              </a:rPr>
              <a:t>Dedicate, be faithful, have novel goals&amp; intention.</a:t>
            </a:r>
          </a:p>
          <a:p>
            <a:pPr marL="457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0000"/>
                </a:solidFill>
              </a:rPr>
              <a:t>Trust your abilities, don’t wait for the opportunity.</a:t>
            </a:r>
          </a:p>
          <a:p>
            <a:pPr marL="457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0000"/>
                </a:solidFill>
              </a:rPr>
              <a:t>Never ask one to plan on your behalf.</a:t>
            </a:r>
          </a:p>
          <a:p>
            <a:pPr marL="457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0000"/>
                </a:solidFill>
              </a:rPr>
              <a:t>Grab the first acceptable opportunity even if it is humble, you don’t have to reach the moon from the first attempt.</a:t>
            </a:r>
          </a:p>
          <a:p>
            <a:pPr marL="457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0000"/>
                </a:solidFill>
              </a:rPr>
              <a:t>Knowledge and rested body never intersect.</a:t>
            </a:r>
          </a:p>
          <a:p>
            <a:pPr marL="457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0000"/>
                </a:solidFill>
              </a:rPr>
              <a:t>Diligence does not contradict relaxation and enjoying what you do.</a:t>
            </a:r>
          </a:p>
          <a:p>
            <a:pPr marL="457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0000"/>
                </a:solidFill>
              </a:rPr>
              <a:t>Only consult whom you trust that they love you and have wisdom.</a:t>
            </a:r>
          </a:p>
          <a:p>
            <a:pPr marL="457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A5A285-9C2D-42D2-B7EE-D2813C6C9196}"/>
              </a:ext>
            </a:extLst>
          </p:cNvPr>
          <p:cNvSpPr txBox="1"/>
          <p:nvPr/>
        </p:nvSpPr>
        <p:spPr>
          <a:xfrm>
            <a:off x="8999222" y="6333322"/>
            <a:ext cx="3255623" cy="55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b="1" kern="1200" dirty="0">
                <a:latin typeface="+mj-lt"/>
                <a:ea typeface="+mj-ea"/>
                <a:cs typeface="+mj-cs"/>
              </a:rPr>
              <a:t>Omar S. Abu Abed, BPharm, PhD, MRSC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kern="1200" dirty="0">
                <a:latin typeface="+mj-lt"/>
                <a:ea typeface="+mj-ea"/>
                <a:cs typeface="+mj-cs"/>
              </a:rPr>
              <a:t>Assistant Professor and Scientist, Palestine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CEE4A3-9915-4F3E-9FC9-B01B11C85E8F}"/>
              </a:ext>
            </a:extLst>
          </p:cNvPr>
          <p:cNvSpPr txBox="1"/>
          <p:nvPr/>
        </p:nvSpPr>
        <p:spPr>
          <a:xfrm>
            <a:off x="37708" y="3151591"/>
            <a:ext cx="4543719" cy="549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300" b="1" dirty="0">
                <a:solidFill>
                  <a:schemeClr val="bg1"/>
                </a:solidFill>
              </a:rPr>
              <a:t>Helpful pieces of advice</a:t>
            </a:r>
          </a:p>
        </p:txBody>
      </p:sp>
    </p:spTree>
    <p:extLst>
      <p:ext uri="{BB962C8B-B14F-4D97-AF65-F5344CB8AC3E}">
        <p14:creationId xmlns:p14="http://schemas.microsoft.com/office/powerpoint/2010/main" val="248885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BEB02E-819F-4A75-9AF9-A4AE4C4C90D5}"/>
              </a:ext>
            </a:extLst>
          </p:cNvPr>
          <p:cNvSpPr txBox="1"/>
          <p:nvPr/>
        </p:nvSpPr>
        <p:spPr>
          <a:xfrm>
            <a:off x="5590095" y="801866"/>
            <a:ext cx="6601903" cy="523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In BSc, study hard but right.</a:t>
            </a:r>
          </a:p>
          <a:p>
            <a:pPr marL="457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Have model examples, </a:t>
            </a:r>
            <a:r>
              <a:rPr lang="en-US" sz="2400" b="1" dirty="0">
                <a:solidFill>
                  <a:srgbClr val="FF0000"/>
                </a:solidFill>
              </a:rPr>
              <a:t>never copy them</a:t>
            </a:r>
            <a:r>
              <a:rPr lang="en-US" sz="2400" b="1" dirty="0">
                <a:solidFill>
                  <a:srgbClr val="000000"/>
                </a:solidFill>
              </a:rPr>
              <a:t>.</a:t>
            </a:r>
          </a:p>
          <a:p>
            <a:pPr marL="457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Always go in two parallel ways.</a:t>
            </a:r>
          </a:p>
          <a:p>
            <a:pPr marL="457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Don’t count years.</a:t>
            </a:r>
          </a:p>
          <a:p>
            <a:pPr marL="457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Spare some time for your hobbies.</a:t>
            </a:r>
          </a:p>
          <a:p>
            <a:pPr marL="457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Be a human not a robot.</a:t>
            </a:r>
          </a:p>
          <a:p>
            <a:pPr marL="4572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Do not jump to the next level before finishing the earlier one.</a:t>
            </a:r>
          </a:p>
          <a:p>
            <a:pPr marL="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62BF05-120A-4D0D-BBB4-0FACBF71C3E9}"/>
              </a:ext>
            </a:extLst>
          </p:cNvPr>
          <p:cNvSpPr txBox="1"/>
          <p:nvPr/>
        </p:nvSpPr>
        <p:spPr>
          <a:xfrm>
            <a:off x="222697" y="3074550"/>
            <a:ext cx="6094428" cy="549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300" b="1" dirty="0">
                <a:solidFill>
                  <a:schemeClr val="bg1"/>
                </a:solidFill>
              </a:rPr>
              <a:t>I wish I had known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BB3355-C2B5-48A4-B633-CEC3DC624924}"/>
              </a:ext>
            </a:extLst>
          </p:cNvPr>
          <p:cNvSpPr txBox="1"/>
          <p:nvPr/>
        </p:nvSpPr>
        <p:spPr>
          <a:xfrm>
            <a:off x="8999222" y="6333322"/>
            <a:ext cx="3255623" cy="55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b="1" kern="1200" dirty="0">
                <a:latin typeface="+mj-lt"/>
                <a:ea typeface="+mj-ea"/>
                <a:cs typeface="+mj-cs"/>
              </a:rPr>
              <a:t>Omar S. Abu Abed, BPharm, PhD, MRSC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kern="1200" dirty="0">
                <a:latin typeface="+mj-lt"/>
                <a:ea typeface="+mj-ea"/>
                <a:cs typeface="+mj-cs"/>
              </a:rPr>
              <a:t>Assistant Professor and Scientist, Palestine</a:t>
            </a:r>
          </a:p>
        </p:txBody>
      </p:sp>
    </p:spTree>
    <p:extLst>
      <p:ext uri="{BB962C8B-B14F-4D97-AF65-F5344CB8AC3E}">
        <p14:creationId xmlns:p14="http://schemas.microsoft.com/office/powerpoint/2010/main" val="18276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264</Words>
  <Application>Microsoft Office PowerPoint</Application>
  <PresentationFormat>Widescreen</PresentationFormat>
  <Paragraphs>40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Omar Abu Abed</dc:creator>
  <cp:lastModifiedBy>Omar Abu Abed</cp:lastModifiedBy>
  <cp:revision>5</cp:revision>
  <dcterms:created xsi:type="dcterms:W3CDTF">2020-09-11T21:28:17Z</dcterms:created>
  <dcterms:modified xsi:type="dcterms:W3CDTF">2020-09-12T12:20:29Z</dcterms:modified>
</cp:coreProperties>
</file>