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ya Albhaisi" initials="SA" lastIdx="1" clrIdx="0">
    <p:extLst>
      <p:ext uri="{19B8F6BF-5375-455C-9EA6-DF929625EA0E}">
        <p15:presenceInfo xmlns:p15="http://schemas.microsoft.com/office/powerpoint/2012/main" userId="Somaya Albhai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DABC-46D2-4E8C-B1B1-187E262E9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98D6D-01CD-465D-A493-E4D60FC20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109D7-D5F8-49E0-BA71-76DF2BFC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D4843-ADE8-4232-9499-DF17EB2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856C5-15E5-48AD-A5FD-C9915851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9BE0-88DF-4547-AFAA-5FCF62BB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67E2C-7CDA-4406-8D46-9FE10F0C1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E857-2FD1-4E13-8743-1E8EC35A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DCF9-E0B6-4171-99D2-F665644F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9177-1AE0-49B6-BE68-7FDB50B2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8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3085D-6079-4CE5-9CE9-FADF86554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4F50A-6E89-4680-8F58-778AA311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13DA3-1FD0-4B90-92CE-2861F292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9557F-79FF-41E4-8DC6-2B0834AF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DAEF-E306-4887-97A7-B8A55B5B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2DA4-2E39-474B-B8A2-46679838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DC595-ACE8-44F2-AF50-E90C7BB66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254F-5105-407C-8763-7C7798C1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5A85-3563-453F-8DB0-4FACA0BD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FFA8-B1FB-4F11-B51F-DD7FD3D6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5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A0AC-0CF9-4CE4-AF01-394CB9B5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D953-EBCB-4135-99CE-E6A82C0F3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5E7-36B3-4435-BEA8-61DBD4CF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4F95E-0439-4714-931F-CC88D4C2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566C-B05E-4217-B878-A416C979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6E5F-A1B7-47BB-A0CF-03BC0D55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DD20-1A60-43C5-9E24-AF8AAE1F0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661DE-27FD-445C-BE58-CBFFE4AC6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77487-0F0B-4749-B64F-3B3753F2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F734-1EEA-47BD-AE1F-3046CF78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8ECCD-45F0-43D2-BCB8-9DA7A6BE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43B3-F03D-4517-9D37-C4EC5B43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4746-9B9B-44A7-B5A5-5ECE6657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FFC1F-C1AA-4557-992A-401D4547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0EF27-6637-47D9-9D70-4CE2193A6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787FB-7014-4D63-84FE-17AB28141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A8008-3052-4A64-9A49-A5CBC44F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7056D-4D57-48B8-9DFE-E30A4282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6289F-15B4-4EFE-BC28-2CA287A3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537-27EF-454E-ACE7-5B9519A2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ED10E-5B3A-4185-8D16-E80BFC77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43AB8-3846-47C3-A41F-64955A33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945F-9FC0-43EB-BC53-D46FCEC9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4084E-0616-4E76-B655-1FBC7B26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BA63-2FC6-47C0-B993-83EF1CB7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18F55-BA4C-4305-B084-F1D95134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8AE2-4905-4010-AD50-7637591C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E9B3B-14EB-43A2-BD8F-BBB59DCD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8164C-D8F5-42D4-A2D7-3225C1B3D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6AD2B-DD8D-491C-B783-D529CEDE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0AA08-EBB6-4751-AF9C-1E9CE9BE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5EC6B-9BA6-4F42-8E29-DEB1EB9C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802B-F172-44C0-BF2E-7C7FD776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6713D-84C4-43C4-A201-47E8FCBCE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FEDA4-F5F7-49BC-97A7-AA283855B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874D6-B2D1-446E-A980-28EC0A29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7AC7-AF92-458E-813F-5E5AC1E6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1ABF0-BAED-49C2-AE17-18AD8E54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27923-D8D0-4891-9ADE-34807B5C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ED7B0-0345-49DB-8EA9-FB7543BCD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6F992-C1F4-48C7-BCCA-140FC33A3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03D3-7576-4C6C-A2EB-54F12A92657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A577-8A91-4D72-8B38-197BAFA94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D860D-F816-47C4-BB39-7E9DE7285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2C62-B87F-41F5-89F9-DA03DA80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6515B-B301-4294-A109-227C3FD9BB75}"/>
              </a:ext>
            </a:extLst>
          </p:cNvPr>
          <p:cNvSpPr txBox="1"/>
          <p:nvPr/>
        </p:nvSpPr>
        <p:spPr>
          <a:xfrm>
            <a:off x="28007" y="13255"/>
            <a:ext cx="12137184" cy="914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latin typeface="+mj-lt"/>
                <a:ea typeface="+mj-ea"/>
                <a:cs typeface="+mj-cs"/>
              </a:rPr>
              <a:t>Somaya Albhaisi, MBBCh, MD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latin typeface="+mj-lt"/>
                <a:ea typeface="+mj-ea"/>
                <a:cs typeface="+mj-cs"/>
              </a:rPr>
              <a:t>Assistant Professor of Medicine, Virginia Commonwealth University, Richmond, VA, USA</a:t>
            </a:r>
          </a:p>
        </p:txBody>
      </p:sp>
      <p:pic>
        <p:nvPicPr>
          <p:cNvPr id="5" name="Graphic 4" descr="Email">
            <a:extLst>
              <a:ext uri="{FF2B5EF4-FFF2-40B4-BE49-F238E27FC236}">
                <a16:creationId xmlns:a16="http://schemas.microsoft.com/office/drawing/2014/main" id="{33F0A337-0EDA-4955-B66B-8E0FDE122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59" y="6406662"/>
            <a:ext cx="432509" cy="432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BDBC6-0AEC-4ED0-B996-3300AD4AC57B}"/>
              </a:ext>
            </a:extLst>
          </p:cNvPr>
          <p:cNvSpPr txBox="1"/>
          <p:nvPr/>
        </p:nvSpPr>
        <p:spPr>
          <a:xfrm>
            <a:off x="440526" y="6458647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pitchFamily="2" charset="0"/>
              </a:rPr>
              <a:t>somaya_90@hotmail.com</a:t>
            </a:r>
          </a:p>
        </p:txBody>
      </p:sp>
      <p:pic>
        <p:nvPicPr>
          <p:cNvPr id="1026" name="Picture 2" descr="Qatar Alnada School (@__Qns) | Twitter">
            <a:extLst>
              <a:ext uri="{FF2B5EF4-FFF2-40B4-BE49-F238E27FC236}">
                <a16:creationId xmlns:a16="http://schemas.microsoft.com/office/drawing/2014/main" id="{B6A398EF-2357-4F73-955A-8C62D84C2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2174" r="6869" b="23747"/>
          <a:stretch/>
        </p:blipFill>
        <p:spPr bwMode="auto">
          <a:xfrm>
            <a:off x="2363885" y="2938872"/>
            <a:ext cx="1083369" cy="8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941E9-F8D0-4FF5-9433-6D83511F8C73}"/>
              </a:ext>
            </a:extLst>
          </p:cNvPr>
          <p:cNvSpPr txBox="1"/>
          <p:nvPr/>
        </p:nvSpPr>
        <p:spPr>
          <a:xfrm>
            <a:off x="1966268" y="2386763"/>
            <a:ext cx="187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 School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Dhabi, UAE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268574-8D9A-438B-BE08-45E51F9D41A4}"/>
              </a:ext>
            </a:extLst>
          </p:cNvPr>
          <p:cNvCxnSpPr/>
          <p:nvPr/>
        </p:nvCxnSpPr>
        <p:spPr>
          <a:xfrm>
            <a:off x="2905569" y="3918487"/>
            <a:ext cx="0" cy="6493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ubai Medical College for Girls (DMCG) (Fees &amp; Reviews): Dubai, UAE">
            <a:extLst>
              <a:ext uri="{FF2B5EF4-FFF2-40B4-BE49-F238E27FC236}">
                <a16:creationId xmlns:a16="http://schemas.microsoft.com/office/drawing/2014/main" id="{FC366894-3519-4857-B051-CC06CEB3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34" y="4974961"/>
            <a:ext cx="1393469" cy="1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37E74A-E3F6-4BDC-9CFD-297DEDAAE6DF}"/>
              </a:ext>
            </a:extLst>
          </p:cNvPr>
          <p:cNvSpPr txBox="1"/>
          <p:nvPr/>
        </p:nvSpPr>
        <p:spPr>
          <a:xfrm>
            <a:off x="1575999" y="4537501"/>
            <a:ext cx="265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Med School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(MBBCh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Dubai, UAE</a:t>
            </a:r>
          </a:p>
        </p:txBody>
      </p:sp>
      <p:pic>
        <p:nvPicPr>
          <p:cNvPr id="1030" name="Picture 6" descr="Deir al-Balah - Wikipedia">
            <a:extLst>
              <a:ext uri="{FF2B5EF4-FFF2-40B4-BE49-F238E27FC236}">
                <a16:creationId xmlns:a16="http://schemas.microsoft.com/office/drawing/2014/main" id="{3D82D17A-E6E5-4937-B4FC-7B2CDD8F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0" y="1250708"/>
            <a:ext cx="1756399" cy="11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A6B5F6-127D-40D9-9AF3-D9D30754EB45}"/>
              </a:ext>
            </a:extLst>
          </p:cNvPr>
          <p:cNvSpPr txBox="1"/>
          <p:nvPr/>
        </p:nvSpPr>
        <p:spPr>
          <a:xfrm>
            <a:off x="-1286" y="1163175"/>
            <a:ext cx="239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Born in Deir AlBalah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Gaza Strip, Palestine</a:t>
            </a: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6A53356A-7662-4EF3-9E32-5CB880F92D38}"/>
              </a:ext>
            </a:extLst>
          </p:cNvPr>
          <p:cNvSpPr/>
          <p:nvPr/>
        </p:nvSpPr>
        <p:spPr>
          <a:xfrm flipV="1">
            <a:off x="953643" y="2458928"/>
            <a:ext cx="1102956" cy="12637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8F3527-A52B-4DF6-95A7-7607CAD535CB}"/>
              </a:ext>
            </a:extLst>
          </p:cNvPr>
          <p:cNvSpPr txBox="1"/>
          <p:nvPr/>
        </p:nvSpPr>
        <p:spPr>
          <a:xfrm rot="1702849">
            <a:off x="2863960" y="3220701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Graduated 2008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41F02-A773-45A1-BD6A-77CEF7EEA502}"/>
              </a:ext>
            </a:extLst>
          </p:cNvPr>
          <p:cNvSpPr txBox="1"/>
          <p:nvPr/>
        </p:nvSpPr>
        <p:spPr>
          <a:xfrm rot="20234829">
            <a:off x="2953968" y="5966926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Graduated 2014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56606B-40B7-4165-8C32-5C82728A41DE}"/>
              </a:ext>
            </a:extLst>
          </p:cNvPr>
          <p:cNvCxnSpPr>
            <a:cxnSpLocks/>
          </p:cNvCxnSpPr>
          <p:nvPr/>
        </p:nvCxnSpPr>
        <p:spPr>
          <a:xfrm>
            <a:off x="3948255" y="5629688"/>
            <a:ext cx="11405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Sheikh Khalifa Medical City - SKMC Abu Dhabi - Hospital - Abu Dhabi, United  Arab Emirates - 22 Photos | Facebook">
            <a:extLst>
              <a:ext uri="{FF2B5EF4-FFF2-40B4-BE49-F238E27FC236}">
                <a16:creationId xmlns:a16="http://schemas.microsoft.com/office/drawing/2014/main" id="{DDF50FA7-8028-44C4-9BB0-23BE98697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0754"/>
          <a:stretch/>
        </p:blipFill>
        <p:spPr bwMode="auto">
          <a:xfrm>
            <a:off x="5305008" y="5208087"/>
            <a:ext cx="1862203" cy="13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F07C609-214E-4F9C-8D43-252D33BDD64E}"/>
              </a:ext>
            </a:extLst>
          </p:cNvPr>
          <p:cNvSpPr txBox="1"/>
          <p:nvPr/>
        </p:nvSpPr>
        <p:spPr>
          <a:xfrm>
            <a:off x="4601980" y="4606298"/>
            <a:ext cx="326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Internal Medicine Residency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Dhabi, UAE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6E657D-89CF-4ACF-B575-6C885B352E66}"/>
              </a:ext>
            </a:extLst>
          </p:cNvPr>
          <p:cNvSpPr txBox="1"/>
          <p:nvPr/>
        </p:nvSpPr>
        <p:spPr>
          <a:xfrm rot="1702849">
            <a:off x="7105587" y="5843629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2016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2494B6-7DC3-4C51-8533-E8A9ED0CF016}"/>
              </a:ext>
            </a:extLst>
          </p:cNvPr>
          <p:cNvCxnSpPr>
            <a:cxnSpLocks/>
          </p:cNvCxnSpPr>
          <p:nvPr/>
        </p:nvCxnSpPr>
        <p:spPr>
          <a:xfrm flipV="1">
            <a:off x="6145727" y="3925115"/>
            <a:ext cx="0" cy="6493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MERC | VCU MERC">
            <a:extLst>
              <a:ext uri="{FF2B5EF4-FFF2-40B4-BE49-F238E27FC236}">
                <a16:creationId xmlns:a16="http://schemas.microsoft.com/office/drawing/2014/main" id="{9F0CC5D7-98F0-4FC8-BA36-3124356C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41" y="2254129"/>
            <a:ext cx="1653972" cy="165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AEDB48E-DE16-4B08-B1E5-C9D8A5487150}"/>
              </a:ext>
            </a:extLst>
          </p:cNvPr>
          <p:cNvSpPr txBox="1"/>
          <p:nvPr/>
        </p:nvSpPr>
        <p:spPr>
          <a:xfrm>
            <a:off x="4511598" y="1874153"/>
            <a:ext cx="326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Internal Medicine Residency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Virginia, USA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750069-C4BA-49DC-82EF-D55C14D2B8A1}"/>
              </a:ext>
            </a:extLst>
          </p:cNvPr>
          <p:cNvSpPr txBox="1"/>
          <p:nvPr/>
        </p:nvSpPr>
        <p:spPr>
          <a:xfrm rot="19591066">
            <a:off x="6636692" y="2579792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Graduated 2019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B8A934-8700-4DE9-9C03-31FDB61B121F}"/>
              </a:ext>
            </a:extLst>
          </p:cNvPr>
          <p:cNvCxnSpPr>
            <a:cxnSpLocks/>
          </p:cNvCxnSpPr>
          <p:nvPr/>
        </p:nvCxnSpPr>
        <p:spPr>
          <a:xfrm>
            <a:off x="7779856" y="2018470"/>
            <a:ext cx="11405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771AF4B-C488-4D86-B505-C09EE37ACCCE}"/>
              </a:ext>
            </a:extLst>
          </p:cNvPr>
          <p:cNvSpPr txBox="1"/>
          <p:nvPr/>
        </p:nvSpPr>
        <p:spPr>
          <a:xfrm>
            <a:off x="8853617" y="1394631"/>
            <a:ext cx="326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Assistant Professor, Hospitalist, Physician-Scientist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Virginia, USA</a:t>
            </a:r>
          </a:p>
        </p:txBody>
      </p:sp>
      <p:pic>
        <p:nvPicPr>
          <p:cNvPr id="1038" name="Picture 14" descr="Lloyd the Liver">
            <a:extLst>
              <a:ext uri="{FF2B5EF4-FFF2-40B4-BE49-F238E27FC236}">
                <a16:creationId xmlns:a16="http://schemas.microsoft.com/office/drawing/2014/main" id="{578740D8-A39F-41A8-B4CC-17E7BDF7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406">
            <a:off x="8038028" y="2396086"/>
            <a:ext cx="1527935" cy="15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413DC2C-17EE-4CD8-B942-B123B33B245F}"/>
              </a:ext>
            </a:extLst>
          </p:cNvPr>
          <p:cNvGrpSpPr/>
          <p:nvPr/>
        </p:nvGrpSpPr>
        <p:grpSpPr>
          <a:xfrm>
            <a:off x="9552015" y="2258685"/>
            <a:ext cx="2554329" cy="1653972"/>
            <a:chOff x="8682528" y="2165365"/>
            <a:chExt cx="3104348" cy="20154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057F4E3-B4EF-4350-916E-6E7B47659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9872" r="6521"/>
            <a:stretch/>
          </p:blipFill>
          <p:spPr>
            <a:xfrm>
              <a:off x="8682833" y="2165365"/>
              <a:ext cx="3104043" cy="2001813"/>
            </a:xfrm>
            <a:prstGeom prst="rect">
              <a:avLst/>
            </a:prstGeom>
          </p:spPr>
        </p:pic>
        <p:pic>
          <p:nvPicPr>
            <p:cNvPr id="36" name="Picture 35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9F74B79B-8A68-49AB-81E1-3EC65AF80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38"/>
            <a:stretch/>
          </p:blipFill>
          <p:spPr>
            <a:xfrm>
              <a:off x="8682528" y="2958106"/>
              <a:ext cx="951922" cy="1222720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9A0782-CAF0-4E35-8706-47317E8AA62D}"/>
              </a:ext>
            </a:extLst>
          </p:cNvPr>
          <p:cNvCxnSpPr>
            <a:cxnSpLocks/>
          </p:cNvCxnSpPr>
          <p:nvPr/>
        </p:nvCxnSpPr>
        <p:spPr>
          <a:xfrm>
            <a:off x="10670281" y="3956941"/>
            <a:ext cx="0" cy="10180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E1A3AFE-AAAF-4B9D-A469-43EAE7A8A150}"/>
              </a:ext>
            </a:extLst>
          </p:cNvPr>
          <p:cNvSpPr txBox="1"/>
          <p:nvPr/>
        </p:nvSpPr>
        <p:spPr>
          <a:xfrm>
            <a:off x="8869915" y="5049346"/>
            <a:ext cx="3268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Traditional GI/Hepatology Fellowship?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Research Track Fellowship?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Continue as faculty and build a research career?</a:t>
            </a:r>
          </a:p>
        </p:txBody>
      </p:sp>
    </p:spTree>
    <p:extLst>
      <p:ext uri="{BB962C8B-B14F-4D97-AF65-F5344CB8AC3E}">
        <p14:creationId xmlns:p14="http://schemas.microsoft.com/office/powerpoint/2010/main" val="207983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F6005-40E3-4E4D-9ABF-969CAA8A38BC}"/>
              </a:ext>
            </a:extLst>
          </p:cNvPr>
          <p:cNvSpPr txBox="1"/>
          <p:nvPr/>
        </p:nvSpPr>
        <p:spPr>
          <a:xfrm>
            <a:off x="28007" y="13255"/>
            <a:ext cx="12137184" cy="914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latin typeface="+mj-lt"/>
                <a:ea typeface="+mj-ea"/>
                <a:cs typeface="+mj-cs"/>
              </a:rPr>
              <a:t>Somaya Albhaisi, MBBCh, MD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latin typeface="+mj-lt"/>
                <a:ea typeface="+mj-ea"/>
                <a:cs typeface="+mj-cs"/>
              </a:rPr>
              <a:t>Assistant Professor of Medicine, Virginia Commonwealth University, Richmond, VA, 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9B558-648D-421F-B140-9162CDEA1284}"/>
              </a:ext>
            </a:extLst>
          </p:cNvPr>
          <p:cNvSpPr txBox="1"/>
          <p:nvPr/>
        </p:nvSpPr>
        <p:spPr>
          <a:xfrm>
            <a:off x="190480" y="1316465"/>
            <a:ext cx="603891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advice I received: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a mentor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research….Focus on one thing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Hard work with Passion works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Dream big, but remember that dreams without goals are just dreams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you don’t fail, you’re not even trying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must have a purpose for your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EB02E-819F-4A75-9AF9-A4AE4C4C90D5}"/>
              </a:ext>
            </a:extLst>
          </p:cNvPr>
          <p:cNvSpPr txBox="1"/>
          <p:nvPr/>
        </p:nvSpPr>
        <p:spPr>
          <a:xfrm>
            <a:off x="6282400" y="1270051"/>
            <a:ext cx="571912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wish I had known or done earlier: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Get involved in research early and do as much as possible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Mentorship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Take the USMLEs earlier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Post-doc fellowships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Doing electives in the US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More extracurricular activities and volunteer work</a:t>
            </a:r>
          </a:p>
        </p:txBody>
      </p:sp>
    </p:spTree>
    <p:extLst>
      <p:ext uri="{BB962C8B-B14F-4D97-AF65-F5344CB8AC3E}">
        <p14:creationId xmlns:p14="http://schemas.microsoft.com/office/powerpoint/2010/main" val="24888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206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Somaya Albhaisi</dc:creator>
  <cp:lastModifiedBy>Somaya Albhaisi</cp:lastModifiedBy>
  <cp:revision>25</cp:revision>
  <dcterms:created xsi:type="dcterms:W3CDTF">2020-09-09T00:38:20Z</dcterms:created>
  <dcterms:modified xsi:type="dcterms:W3CDTF">2020-09-10T13:32:39Z</dcterms:modified>
</cp:coreProperties>
</file>