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in%20Bazyan\Downloads\data-of-the-schoo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02050610958827"/>
          <c:y val="0.2243670502725621"/>
          <c:w val="0.78772179271747822"/>
          <c:h val="0.51749864452696315"/>
        </c:manualLayout>
      </c:layout>
      <c:lineChart>
        <c:grouping val="standard"/>
        <c:varyColors val="0"/>
        <c:ser>
          <c:idx val="0"/>
          <c:order val="0"/>
          <c:tx>
            <c:strRef>
              <c:f>data!$Y$22</c:f>
              <c:strCache>
                <c:ptCount val="1"/>
                <c:pt idx="0">
                  <c:v>Minimum Yield Factor System (57.2 kWh/kWp/month)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lgDashDot"/>
              <a:round/>
            </a:ln>
            <a:effectLst/>
          </c:spPr>
          <c:marker>
            <c:symbol val="square"/>
            <c:size val="5"/>
            <c:spPr>
              <a:solidFill>
                <a:schemeClr val="tx1"/>
              </a:solidFill>
              <a:ln>
                <a:noFill/>
              </a:ln>
            </c:spPr>
          </c:marker>
          <c:cat>
            <c:strRef>
              <c:f>data!$X$23:$X$34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April 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data!$Y$23:$Y$34</c:f>
              <c:numCache>
                <c:formatCode>General</c:formatCode>
                <c:ptCount val="12"/>
                <c:pt idx="0">
                  <c:v>98.857142857142861</c:v>
                </c:pt>
                <c:pt idx="1">
                  <c:v>110.71428571428571</c:v>
                </c:pt>
                <c:pt idx="2">
                  <c:v>161.71428571428572</c:v>
                </c:pt>
                <c:pt idx="3">
                  <c:v>82.714285714285708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124.28571428571429</c:v>
                </c:pt>
                <c:pt idx="9">
                  <c:v>107.14285714285714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16-4DFA-8DA8-CDECD5EF4615}"/>
            </c:ext>
          </c:extLst>
        </c:ser>
        <c:ser>
          <c:idx val="1"/>
          <c:order val="1"/>
          <c:tx>
            <c:strRef>
              <c:f>data!$Z$22</c:f>
              <c:strCache>
                <c:ptCount val="1"/>
                <c:pt idx="0">
                  <c:v>Maximum Capacity Factor System (151.3 kWh/kWp/month)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lgDash"/>
              <a:round/>
            </a:ln>
            <a:effectLst/>
          </c:spPr>
          <c:marker>
            <c:symbol val="diamond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cat>
            <c:strRef>
              <c:f>data!$X$23:$X$34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April 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data!$Z$23:$Z$34</c:f>
              <c:numCache>
                <c:formatCode>General</c:formatCode>
                <c:ptCount val="12"/>
                <c:pt idx="0">
                  <c:v>100.1</c:v>
                </c:pt>
                <c:pt idx="1">
                  <c:v>168</c:v>
                </c:pt>
                <c:pt idx="2">
                  <c:v>164.5</c:v>
                </c:pt>
                <c:pt idx="3">
                  <c:v>172.8</c:v>
                </c:pt>
                <c:pt idx="4">
                  <c:v>168.3</c:v>
                </c:pt>
                <c:pt idx="5">
                  <c:v>177.9</c:v>
                </c:pt>
                <c:pt idx="6">
                  <c:v>186.1</c:v>
                </c:pt>
                <c:pt idx="7">
                  <c:v>186.1</c:v>
                </c:pt>
                <c:pt idx="8">
                  <c:v>164.4</c:v>
                </c:pt>
                <c:pt idx="9">
                  <c:v>131.9</c:v>
                </c:pt>
                <c:pt idx="10">
                  <c:v>107.9</c:v>
                </c:pt>
                <c:pt idx="11">
                  <c:v>87.7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16-4DFA-8DA8-CDECD5EF4615}"/>
            </c:ext>
          </c:extLst>
        </c:ser>
        <c:ser>
          <c:idx val="2"/>
          <c:order val="2"/>
          <c:tx>
            <c:strRef>
              <c:f>data!$AA$22</c:f>
              <c:strCache>
                <c:ptCount val="1"/>
                <c:pt idx="0">
                  <c:v>Avgerage Capacity Factor for all sites (108.5 kWh/kWp/month)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pPr>
              <a:solidFill>
                <a:schemeClr val="tx1"/>
              </a:solidFill>
              <a:ln>
                <a:noFill/>
              </a:ln>
            </c:spPr>
          </c:marker>
          <c:cat>
            <c:strRef>
              <c:f>data!$X$23:$X$34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April 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data!$AA$23:$AA$34</c:f>
              <c:numCache>
                <c:formatCode>General</c:formatCode>
                <c:ptCount val="12"/>
                <c:pt idx="0">
                  <c:v>75.22668164008347</c:v>
                </c:pt>
                <c:pt idx="1">
                  <c:v>86.888842407916727</c:v>
                </c:pt>
                <c:pt idx="2">
                  <c:v>117.75564094494669</c:v>
                </c:pt>
                <c:pt idx="3">
                  <c:v>133.75355932091907</c:v>
                </c:pt>
                <c:pt idx="4">
                  <c:v>147.22844071517284</c:v>
                </c:pt>
                <c:pt idx="5">
                  <c:v>139.01983164477204</c:v>
                </c:pt>
                <c:pt idx="6">
                  <c:v>135.37886086706914</c:v>
                </c:pt>
                <c:pt idx="7">
                  <c:v>129.17748090839606</c:v>
                </c:pt>
                <c:pt idx="8">
                  <c:v>119.1714368995505</c:v>
                </c:pt>
                <c:pt idx="9">
                  <c:v>89.464363839760026</c:v>
                </c:pt>
                <c:pt idx="10">
                  <c:v>76.673619262146602</c:v>
                </c:pt>
                <c:pt idx="11">
                  <c:v>52.456284154913192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16-4DFA-8DA8-CDECD5EF4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818176"/>
        <c:axId val="129283584"/>
      </c:lineChart>
      <c:catAx>
        <c:axId val="12881817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Months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29283584"/>
        <c:crosses val="autoZero"/>
        <c:auto val="1"/>
        <c:lblAlgn val="ctr"/>
        <c:lblOffset val="100"/>
        <c:noMultiLvlLbl val="0"/>
      </c:catAx>
      <c:valAx>
        <c:axId val="12928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Capacity Factor (kWh/kWp/month)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2881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907130358705159"/>
          <c:y val="4.6889996738573355E-3"/>
          <c:w val="0.68616812481773115"/>
          <c:h val="0.2054310217937706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2362199"/>
          </a:xfrm>
        </p:spPr>
        <p:txBody>
          <a:bodyPr>
            <a:normAutofit/>
          </a:bodyPr>
          <a:lstStyle/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Palestine Electricity and Renewable Energy Policy Model: History, current status, Challenges and what should be next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858000" cy="1371600"/>
          </a:xfrm>
        </p:spPr>
        <p:txBody>
          <a:bodyPr>
            <a:normAutofit/>
          </a:bodyPr>
          <a:lstStyle/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Tamer KHATIB</a:t>
            </a: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Associate Professor of Renewable energy</a:t>
            </a:r>
          </a:p>
        </p:txBody>
      </p:sp>
    </p:spTree>
    <p:extLst>
      <p:ext uri="{BB962C8B-B14F-4D97-AF65-F5344CB8AC3E}">
        <p14:creationId xmlns:p14="http://schemas.microsoft.com/office/powerpoint/2010/main" val="827803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absence of RE policy model in Palestine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248400"/>
            <a:ext cx="8991600" cy="753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Source: Tamer </a:t>
            </a:r>
            <a:r>
              <a:rPr lang="en-US" sz="1800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Khatib</a:t>
            </a:r>
            <a:r>
              <a:rPr lang="en-US" sz="18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Palestine RE energy policy model: Current status and should be next ?, 2021. Sustainable Technologies and Assessment: Paper is under review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6DF8056-58F9-4F83-97B0-25663B971A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5812424"/>
              </p:ext>
            </p:extLst>
          </p:nvPr>
        </p:nvGraphicFramePr>
        <p:xfrm>
          <a:off x="1066800" y="1676400"/>
          <a:ext cx="6858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9609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absence of RE policy model in Palestine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248400"/>
            <a:ext cx="8991600" cy="753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Source: Tamer </a:t>
            </a:r>
            <a:r>
              <a:rPr lang="en-US" sz="1800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Khatib</a:t>
            </a:r>
            <a:r>
              <a:rPr lang="en-US" sz="18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Palestine RE energy policy model: Current status and should be next ?, 2021. Sustainable Technologies and Assessment: Paper is under review</a:t>
            </a:r>
          </a:p>
        </p:txBody>
      </p:sp>
      <p:pic>
        <p:nvPicPr>
          <p:cNvPr id="6" name="Picture 5" descr="C:\Users\TamerKhatib\Desktop\Untitle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477000" cy="4267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8650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What should be next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248400"/>
            <a:ext cx="8991600" cy="753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Source: Tamer </a:t>
            </a:r>
            <a:r>
              <a:rPr lang="en-US" sz="1800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Khatib</a:t>
            </a:r>
            <a:r>
              <a:rPr lang="en-US" sz="18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Palestine RE energy policy model: Current status and should be next ?, 2021. Sustainable Technologies and Assessment: Paper is under review</a:t>
            </a:r>
          </a:p>
        </p:txBody>
      </p:sp>
      <p:pic>
        <p:nvPicPr>
          <p:cNvPr id="5122" name="Picture 2" descr="C:\Users\TamerKhatib\Desktop\image-asse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443552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105400" y="1828800"/>
            <a:ext cx="4359322" cy="335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8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Addressing current barriers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8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Reforming of Palestine Renewable energy policy model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8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Unbundling of Transmission lines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8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Power transmission lines privatization </a:t>
            </a:r>
          </a:p>
          <a:p>
            <a:pPr algn="l"/>
            <a:endParaRPr lang="en-US" sz="1800" i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l"/>
            <a:endParaRPr lang="en-US" sz="1800" i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149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Energy for Peace</a:t>
            </a:r>
          </a:p>
        </p:txBody>
      </p:sp>
      <p:pic>
        <p:nvPicPr>
          <p:cNvPr id="6" name="Picture 2" descr="C:\Users\ss\Desktop\F8AC15F8FDEE6960C1257562002E1609-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62400"/>
            <a:ext cx="505003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s\Desktop\energy_poverty_map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515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>
                <a:latin typeface="Blackadder ITC" panose="04020505051007020D02" pitchFamily="82" charset="0"/>
                <a:cs typeface="Arabic Typesetting" panose="03020402040406030203" pitchFamily="66" charset="-78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3064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Energy Poverty in Palestine</a:t>
            </a:r>
          </a:p>
        </p:txBody>
      </p:sp>
      <p:pic>
        <p:nvPicPr>
          <p:cNvPr id="1026" name="Picture 2" descr="C:\Users\TamerKhatib\Desktop\6-A-CO1069-731-14rh-Jaffa-Electric-Works-Palestine-1922-19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65" y="1600200"/>
            <a:ext cx="3353635" cy="45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733800" y="2286000"/>
            <a:ext cx="5486401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Pinhas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Rotenberg power house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Electricity for Arab and Jew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conflict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Jaffa vs Tal-</a:t>
            </a:r>
            <a:r>
              <a:rPr lang="en-US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Aivi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600200" y="6257057"/>
            <a:ext cx="8229600" cy="753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Source: Electrification of Palestine, Ronin </a:t>
            </a:r>
            <a:r>
              <a:rPr lang="en-US" sz="1800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Shamer</a:t>
            </a:r>
            <a:r>
              <a:rPr lang="en-US" sz="18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Oxford. 2016</a:t>
            </a:r>
          </a:p>
        </p:txBody>
      </p:sp>
    </p:spTree>
    <p:extLst>
      <p:ext uri="{BB962C8B-B14F-4D97-AF65-F5344CB8AC3E}">
        <p14:creationId xmlns:p14="http://schemas.microsoft.com/office/powerpoint/2010/main" val="134474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Electrification of Palestine: The History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33800" y="2286000"/>
            <a:ext cx="5486401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Local efforts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Jordan Electricity Distribution Company</a:t>
            </a:r>
          </a:p>
        </p:txBody>
      </p:sp>
      <p:pic>
        <p:nvPicPr>
          <p:cNvPr id="1027" name="Picture 3" descr="C:\Users\TamerKhatib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18" y="1295400"/>
            <a:ext cx="307086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685800" y="6248400"/>
            <a:ext cx="10058400" cy="753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Source: Electrical Palestine: Capital and Technology from Empire to Nation (Oakland: University of California Press, 2019), 212</a:t>
            </a:r>
          </a:p>
        </p:txBody>
      </p:sp>
    </p:spTree>
    <p:extLst>
      <p:ext uri="{BB962C8B-B14F-4D97-AF65-F5344CB8AC3E}">
        <p14:creationId xmlns:p14="http://schemas.microsoft.com/office/powerpoint/2010/main" val="221067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After Jordan, 1987: the connection to IEC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33800" y="2286000"/>
            <a:ext cx="5486401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IEC 161 kV connection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JEDCO connections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096000"/>
            <a:ext cx="8991600" cy="753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Source: PENRA report: Resettlement-Framework-Advancing-Sustainability-in-Performance-Infrastructure-and-Reliability-of-the-Energy-Sector-in-the-West-Bank-and-Gaza-P170928, 2020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3668578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58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OSLO accords and Energy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47491" y="4495800"/>
            <a:ext cx="5486401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Electricity Collaboration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Energy Collaboration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248400"/>
            <a:ext cx="8991600" cy="753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Source: Tamer </a:t>
            </a:r>
            <a:r>
              <a:rPr lang="en-US" sz="1800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Khatib</a:t>
            </a:r>
            <a:r>
              <a:rPr lang="en-US" sz="18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Palestine RE energy policy model: Current status and should be next ?, 2021. Sustainable Technologies and Assessment: Paper is under review</a:t>
            </a:r>
          </a:p>
        </p:txBody>
      </p:sp>
      <p:pic>
        <p:nvPicPr>
          <p:cNvPr id="3074" name="Picture 2" descr="C:\Users\TamerKhatib\Desktop\Bill_Clinton,_Yitzhak_Rabin,_Yasser_Arafat_at_the_White_House_1993-09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491" y="1140125"/>
            <a:ext cx="5181600" cy="353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064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Current Energy Frame work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248400"/>
            <a:ext cx="8991600" cy="753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Source: Tamer </a:t>
            </a:r>
            <a:r>
              <a:rPr lang="en-US" sz="1800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Khatib</a:t>
            </a:r>
            <a:r>
              <a:rPr lang="en-US" sz="18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Palestine RE energy policy model: Current status and should be next ?, 2021. Sustainable Technologies and Assessment: Paper is under review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379222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9398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Current Energy Frame work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248400"/>
            <a:ext cx="8991600" cy="753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Source: Tamer </a:t>
            </a:r>
            <a:r>
              <a:rPr lang="en-US" sz="1800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Khatib</a:t>
            </a:r>
            <a:r>
              <a:rPr lang="en-US" sz="18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Palestine RE energy policy model: Current status and should be next ?, 2021. Sustainable Technologies and Assessment: Paper is under review</a:t>
            </a:r>
          </a:p>
        </p:txBody>
      </p:sp>
      <p:pic>
        <p:nvPicPr>
          <p:cNvPr id="5" name="Picture 4" descr="C:\Users\TamerKhatib\Desktop\EPM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553199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274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PETL &amp; PA Desired Energy Frame work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248400"/>
            <a:ext cx="8991600" cy="753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Source: Tamer </a:t>
            </a:r>
            <a:r>
              <a:rPr lang="en-US" sz="1800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Khatib</a:t>
            </a:r>
            <a:r>
              <a:rPr lang="en-US" sz="18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Palestine RE energy policy model: Current status and should be next ?, 2021. Sustainable Technologies and Assessment: Paper is under review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0"/>
          <a:stretch/>
        </p:blipFill>
        <p:spPr bwMode="auto">
          <a:xfrm>
            <a:off x="2209801" y="1295400"/>
            <a:ext cx="4190999" cy="4648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9785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Renewable Energy for Dependency: The dream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248400"/>
            <a:ext cx="8991600" cy="753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Source: Tamer </a:t>
            </a:r>
            <a:r>
              <a:rPr lang="en-US" sz="1800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Khatib</a:t>
            </a:r>
            <a:r>
              <a:rPr lang="en-US" sz="18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Palestine RE energy policy model: Current status and should be next ?, 2021. Sustainable Technologies and Assessment: Paper is under review</a:t>
            </a:r>
          </a:p>
        </p:txBody>
      </p:sp>
      <p:pic>
        <p:nvPicPr>
          <p:cNvPr id="4098" name="Picture 2" descr="C:\Users\TamerKhatib\Desktop\erc_center.jpg__1320x740_q95_crop_subsampling-2_upsc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28" y="1600200"/>
            <a:ext cx="7102046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723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429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Arabic Typesetting</vt:lpstr>
      <vt:lpstr>Arial</vt:lpstr>
      <vt:lpstr>Blackadder ITC</vt:lpstr>
      <vt:lpstr>Calibri</vt:lpstr>
      <vt:lpstr>Times New Roman</vt:lpstr>
      <vt:lpstr>Office Theme</vt:lpstr>
      <vt:lpstr>Palestine Electricity and Renewable Energy Policy Model: History, current status, Challenges and what should be next</vt:lpstr>
      <vt:lpstr>Energy Poverty in Palestine</vt:lpstr>
      <vt:lpstr>Electrification of Palestine: The History</vt:lpstr>
      <vt:lpstr>After Jordan, 1987: the connection to IEC</vt:lpstr>
      <vt:lpstr>OSLO accords and Energy</vt:lpstr>
      <vt:lpstr>Current Energy Frame work</vt:lpstr>
      <vt:lpstr>Current Energy Frame work</vt:lpstr>
      <vt:lpstr>PETL &amp; PA Desired Energy Frame work</vt:lpstr>
      <vt:lpstr>Renewable Energy for Dependency: The dream</vt:lpstr>
      <vt:lpstr>The absence of RE policy model in Palestine</vt:lpstr>
      <vt:lpstr>The absence of RE policy model in Palestine</vt:lpstr>
      <vt:lpstr>What should be next</vt:lpstr>
      <vt:lpstr>Energy for Peace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Palestine Electricity and Renewable Energy Policy Model: History, current status, Challenges and what should be next</dc:title>
  <dc:creator>TamerKhatib</dc:creator>
  <cp:lastModifiedBy>David</cp:lastModifiedBy>
  <cp:revision>5</cp:revision>
  <dcterms:created xsi:type="dcterms:W3CDTF">2006-08-16T00:00:00Z</dcterms:created>
  <dcterms:modified xsi:type="dcterms:W3CDTF">2021-01-08T16:11:45Z</dcterms:modified>
</cp:coreProperties>
</file>